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Lst>
  <p:notesMasterIdLst>
    <p:notesMasterId r:id="rId27"/>
  </p:notesMasterIdLst>
  <p:handoutMasterIdLst>
    <p:handoutMasterId r:id="rId28"/>
  </p:handoutMasterIdLst>
  <p:sldIdLst>
    <p:sldId id="535" r:id="rId9"/>
    <p:sldId id="573" r:id="rId10"/>
    <p:sldId id="557" r:id="rId11"/>
    <p:sldId id="601" r:id="rId12"/>
    <p:sldId id="658" r:id="rId13"/>
    <p:sldId id="604" r:id="rId14"/>
    <p:sldId id="591" r:id="rId15"/>
    <p:sldId id="607" r:id="rId16"/>
    <p:sldId id="612" r:id="rId17"/>
    <p:sldId id="656" r:id="rId18"/>
    <p:sldId id="657" r:id="rId19"/>
    <p:sldId id="586" r:id="rId20"/>
    <p:sldId id="543" r:id="rId21"/>
    <p:sldId id="616" r:id="rId22"/>
    <p:sldId id="655" r:id="rId23"/>
    <p:sldId id="633" r:id="rId24"/>
    <p:sldId id="533" r:id="rId25"/>
    <p:sldId id="512" r:id="rId26"/>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978" autoAdjust="0"/>
  </p:normalViewPr>
  <p:slideViewPr>
    <p:cSldViewPr snapToGrid="0" snapToObjects="1">
      <p:cViewPr varScale="1">
        <p:scale>
          <a:sx n="68" d="100"/>
          <a:sy n="68" d="100"/>
        </p:scale>
        <p:origin x="1566" y="60"/>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6/6/2022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6/6/2022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229068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90361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Often these applications contained suspect specimens, e.g., digitally altered specimens.  A digitally altered or doctored specimen does not demonstrate use in commerce and therefore the mark is purportedly fraudulent.  When a TM application is submitted under Section 1(a), i.e., a use application, a declaration accompanies the application that indicates that all such information is believed to be true.  18 U.S.C. 1001; 37 CFR 11.18((b)(1).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Atty of record in &gt;26k registrations and 7,700 pending apps</a:t>
            </a:r>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100581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In violation of 18 U.S.C. 1001 and 37 CFR 11.18(b)(1).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74113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158962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23382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420668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hyperlink" Target="http://www.uspto.gov/learning-and-resources/official-gazette/trademark-official-gazette-tmo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5600" b="1" i="1" dirty="0">
                <a:latin typeface="Segoe UI "/>
              </a:rPr>
              <a:t>In re Hom</a:t>
            </a:r>
            <a:r>
              <a:rPr lang="en-US" sz="5600" dirty="0">
                <a:latin typeface="Segoe UI "/>
              </a:rPr>
              <a:t>, Proceeding No. D2021-10 (USPTO Dec. 17, 2021)</a:t>
            </a:r>
          </a:p>
          <a:p>
            <a:pPr marL="0" indent="0">
              <a:buNone/>
            </a:pPr>
            <a:r>
              <a:rPr lang="en-US" sz="5600" dirty="0">
                <a:latin typeface="Segoe UI "/>
              </a:rPr>
              <a:t>	Patent Attorney </a:t>
            </a:r>
          </a:p>
          <a:p>
            <a:pPr marL="0" indent="0">
              <a:buNone/>
            </a:pPr>
            <a:r>
              <a:rPr lang="en-US" sz="5600" dirty="0">
                <a:latin typeface="Segoe UI "/>
              </a:rPr>
              <a:t>	-Listed as attorney of record in &gt;13k TM apps</a:t>
            </a:r>
          </a:p>
          <a:p>
            <a:pPr marL="0" indent="0">
              <a:buNone/>
            </a:pPr>
            <a:r>
              <a:rPr lang="en-US" sz="5600" dirty="0">
                <a:latin typeface="Segoe UI "/>
              </a:rPr>
              <a:t>	-Before local counsel rule, he was listed in 2k TM apps; afterwards, listed in &gt;11k apps</a:t>
            </a:r>
          </a:p>
          <a:p>
            <a:pPr marL="0" indent="0">
              <a:buNone/>
            </a:pPr>
            <a:r>
              <a:rPr lang="en-US" sz="5600" dirty="0">
                <a:latin typeface="Segoe UI "/>
              </a:rPr>
              <a:t>	-Received instructions from foreign intermediaries </a:t>
            </a:r>
          </a:p>
          <a:p>
            <a:pPr marL="0" indent="0">
              <a:buNone/>
            </a:pPr>
            <a:r>
              <a:rPr lang="en-US" sz="5600" dirty="0">
                <a:latin typeface="Segoe UI "/>
              </a:rPr>
              <a:t>	-Failed to review specimens which appeared in more than one application for a different 	applicant; didn’t speak to applicants; and did not personally enter his 	signature on most apps</a:t>
            </a:r>
          </a:p>
          <a:p>
            <a:pPr marL="0" indent="0">
              <a:buNone/>
            </a:pPr>
            <a:r>
              <a:rPr lang="en-US" sz="5600" dirty="0">
                <a:latin typeface="Segoe UI "/>
              </a:rPr>
              <a:t>	-Suspension for two years</a:t>
            </a:r>
          </a:p>
          <a:p>
            <a:pPr marL="0" indent="0">
              <a:buNone/>
            </a:pPr>
            <a:r>
              <a:rPr lang="en-US" sz="5600" dirty="0">
                <a:latin typeface="Segoe UI "/>
              </a:rPr>
              <a:t>	Rule Highlights:</a:t>
            </a:r>
          </a:p>
          <a:p>
            <a:pPr marL="0" indent="0">
              <a:buNone/>
            </a:pPr>
            <a:r>
              <a:rPr lang="en-US" sz="5600" dirty="0">
                <a:latin typeface="Segoe UI "/>
              </a:rPr>
              <a:t>	37 C.F.R. § 11.101 – Competence</a:t>
            </a:r>
          </a:p>
          <a:p>
            <a:pPr marL="0" indent="0">
              <a:buNone/>
            </a:pPr>
            <a:r>
              <a:rPr lang="en-US" sz="5600" dirty="0">
                <a:latin typeface="Segoe UI "/>
              </a:rPr>
              <a:t>	37 C.F.R. § 11.103 – Diligence</a:t>
            </a:r>
          </a:p>
          <a:p>
            <a:pPr marL="0" indent="0">
              <a:buNone/>
            </a:pPr>
            <a:r>
              <a:rPr lang="en-US" sz="5600" dirty="0">
                <a:latin typeface="Segoe UI "/>
              </a:rPr>
              <a:t>	37 C.F.R. § 11.104 – Communication</a:t>
            </a:r>
          </a:p>
          <a:p>
            <a:pPr marL="0" indent="0">
              <a:buNone/>
            </a:pPr>
            <a:r>
              <a:rPr lang="en-US" sz="5600" dirty="0">
                <a:latin typeface="Segoe UI "/>
              </a:rPr>
              <a:t>	37 C.F.R. § 11.503 – Allowing non-prac assistants to draft TM documents; submit false specs</a:t>
            </a:r>
          </a:p>
          <a:p>
            <a:pPr marL="0" indent="0">
              <a:buNone/>
            </a:pPr>
            <a:r>
              <a:rPr lang="en-US" sz="5600" dirty="0">
                <a:latin typeface="Segoe UI "/>
              </a:rPr>
              <a:t>	37 C.F.R. § 11.505 – Assisting UPL</a:t>
            </a:r>
          </a:p>
          <a:p>
            <a:pPr marL="0" indent="0">
              <a:buNone/>
            </a:pPr>
            <a:r>
              <a:rPr lang="en-US" sz="56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76290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6400" b="1" i="1" dirty="0">
                <a:latin typeface="Segoe UI "/>
              </a:rPr>
              <a:t>In re Yang</a:t>
            </a:r>
            <a:r>
              <a:rPr lang="en-US" sz="6400" dirty="0">
                <a:latin typeface="Segoe UI "/>
              </a:rPr>
              <a:t>, Proceeding No. D2021-11 (USPTO Dec. 17, 2021)</a:t>
            </a:r>
          </a:p>
          <a:p>
            <a:pPr marL="0" indent="0">
              <a:buNone/>
            </a:pPr>
            <a:r>
              <a:rPr lang="en-US" sz="5600" dirty="0">
                <a:latin typeface="Segoe UI "/>
              </a:rPr>
              <a:t>	Patent Attorney </a:t>
            </a:r>
          </a:p>
          <a:p>
            <a:pPr marL="0" indent="0">
              <a:buNone/>
            </a:pPr>
            <a:r>
              <a:rPr lang="en-US" sz="5600" dirty="0">
                <a:latin typeface="Segoe UI "/>
              </a:rPr>
              <a:t>	-</a:t>
            </a:r>
            <a:r>
              <a:rPr lang="en-US" sz="4800" dirty="0">
                <a:latin typeface="Segoe UI "/>
              </a:rPr>
              <a:t>Agreed to allow foreign company to use her name to file TM applications as a domestic representative in 	exchange for $1500.00 a month for one year </a:t>
            </a:r>
          </a:p>
          <a:p>
            <a:pPr marL="0" indent="0">
              <a:buNone/>
            </a:pPr>
            <a:r>
              <a:rPr lang="en-US" sz="4800" dirty="0">
                <a:latin typeface="Segoe UI "/>
              </a:rPr>
              <a:t>	-Failed to review specimens; didn’t speak to TM applicants</a:t>
            </a:r>
          </a:p>
          <a:p>
            <a:pPr marL="0" indent="0">
              <a:buNone/>
            </a:pPr>
            <a:r>
              <a:rPr lang="en-US" sz="4800" dirty="0">
                <a:latin typeface="Segoe UI "/>
              </a:rPr>
              <a:t>	-Terminated her business arrangement with company</a:t>
            </a:r>
          </a:p>
          <a:p>
            <a:pPr marL="0" indent="0">
              <a:buNone/>
            </a:pPr>
            <a:r>
              <a:rPr lang="en-US" sz="4800" dirty="0">
                <a:latin typeface="Segoe UI "/>
              </a:rPr>
              <a:t>	-Ended company’s access to a joint email address and informed applicants about impermissible signatures and 	unauthorized filings; informed USPTO about the impermissible signatures</a:t>
            </a:r>
          </a:p>
          <a:p>
            <a:pPr marL="0" indent="0">
              <a:buNone/>
            </a:pPr>
            <a:r>
              <a:rPr lang="en-US" sz="4800" dirty="0">
                <a:latin typeface="Segoe UI "/>
              </a:rPr>
              <a:t>	-30-day suspension and probation for 12 mos thereafter</a:t>
            </a:r>
          </a:p>
          <a:p>
            <a:pPr marL="0" indent="0">
              <a:buNone/>
            </a:pPr>
            <a:r>
              <a:rPr lang="en-US" sz="4800" dirty="0">
                <a:latin typeface="Segoe UI "/>
              </a:rPr>
              <a:t>	Rule Highlights:</a:t>
            </a:r>
          </a:p>
          <a:p>
            <a:pPr marL="0" indent="0">
              <a:buNone/>
            </a:pPr>
            <a:r>
              <a:rPr lang="en-US" sz="4800" dirty="0">
                <a:latin typeface="Segoe UI "/>
              </a:rPr>
              <a:t>	37 C.F.R. § 11.101 – Competence</a:t>
            </a:r>
          </a:p>
          <a:p>
            <a:pPr marL="0" indent="0">
              <a:buNone/>
            </a:pPr>
            <a:r>
              <a:rPr lang="en-US" sz="4800" dirty="0">
                <a:latin typeface="Segoe UI "/>
              </a:rPr>
              <a:t>	37 C.F.R. § 11.103 – Diligence</a:t>
            </a:r>
          </a:p>
          <a:p>
            <a:pPr marL="0" indent="0">
              <a:buNone/>
            </a:pPr>
            <a:r>
              <a:rPr lang="en-US" sz="4800" dirty="0">
                <a:latin typeface="Segoe UI "/>
              </a:rPr>
              <a:t>	37 C.F.R. § 11.104 – Communication</a:t>
            </a:r>
          </a:p>
          <a:p>
            <a:pPr marL="0" indent="0">
              <a:buNone/>
            </a:pPr>
            <a:r>
              <a:rPr lang="en-US" sz="4800" dirty="0">
                <a:latin typeface="Segoe UI "/>
              </a:rPr>
              <a:t>	37 C.F.R. § 11.503 – Allowing non-prac assistants to draft TM documents; submit false specs</a:t>
            </a:r>
          </a:p>
          <a:p>
            <a:pPr marL="0" indent="0">
              <a:buNone/>
            </a:pPr>
            <a:r>
              <a:rPr lang="en-US" sz="4800" dirty="0">
                <a:latin typeface="Segoe UI "/>
              </a:rPr>
              <a:t>	37 C.F.R. § 11.505 – Assisting UPL</a:t>
            </a:r>
          </a:p>
          <a:p>
            <a:pPr marL="0" indent="0">
              <a:buNone/>
            </a:pPr>
            <a:r>
              <a:rPr lang="en-US" sz="48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11</a:t>
            </a:fld>
            <a:endParaRPr lang="en-US" dirty="0"/>
          </a:p>
        </p:txBody>
      </p:sp>
    </p:spTree>
    <p:extLst>
      <p:ext uri="{BB962C8B-B14F-4D97-AF65-F5344CB8AC3E}">
        <p14:creationId xmlns:p14="http://schemas.microsoft.com/office/powerpoint/2010/main" val="369794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p:txBody>
          <a:bodyPr>
            <a:normAutofit/>
          </a:bodyPr>
          <a:lstStyle/>
          <a:p>
            <a:endParaRPr lang="en-US" sz="2000" dirty="0"/>
          </a:p>
          <a:p>
            <a:r>
              <a:rPr lang="en-US" sz="2000" dirty="0"/>
              <a:t>Since the implementation of the local counsel rule, the Office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12</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OED Diversion Pilot Program</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altLang="en-US" sz="1800" dirty="0"/>
              <a:t>In 2016, the ABA Commission on Lawyer Assistance Programs and the Hazelden Betty Ford Foundation published a study of about 13,000 currently practicing attorneys and found the following:</a:t>
            </a:r>
          </a:p>
          <a:p>
            <a:pPr lvl="1">
              <a:lnSpc>
                <a:spcPct val="120000"/>
              </a:lnSpc>
            </a:pPr>
            <a:r>
              <a:rPr lang="en-US" altLang="en-US" sz="1600" dirty="0"/>
              <a:t>About 21% qualify as problem drinkers</a:t>
            </a:r>
          </a:p>
          <a:p>
            <a:pPr lvl="1">
              <a:lnSpc>
                <a:spcPct val="120000"/>
              </a:lnSpc>
            </a:pPr>
            <a:r>
              <a:rPr lang="en-US" altLang="en-US" sz="1600" dirty="0"/>
              <a:t>28% struggle with some level of depression</a:t>
            </a:r>
          </a:p>
          <a:p>
            <a:pPr lvl="1">
              <a:lnSpc>
                <a:spcPct val="120000"/>
              </a:lnSpc>
            </a:pPr>
            <a:r>
              <a:rPr lang="en-US" altLang="en-US" sz="1600" dirty="0"/>
              <a:t>19% struggle with anxiety</a:t>
            </a:r>
          </a:p>
          <a:p>
            <a:pPr lvl="1">
              <a:lnSpc>
                <a:spcPct val="120000"/>
              </a:lnSpc>
            </a:pPr>
            <a:r>
              <a:rPr lang="en-US" altLang="en-US" sz="1600" dirty="0"/>
              <a:t>23% struggle with stress</a:t>
            </a:r>
          </a:p>
          <a:p>
            <a:pPr>
              <a:lnSpc>
                <a:spcPct val="120000"/>
              </a:lnSpc>
            </a:pPr>
            <a:r>
              <a:rPr lang="en-US" altLang="en-US" sz="1800" dirty="0"/>
              <a:t>Other difficulties include social alienation, work addiction, sleep deprivation, job dissatisfaction, and complaints of work-life conflict.</a:t>
            </a:r>
          </a:p>
          <a:p>
            <a:pPr>
              <a:lnSpc>
                <a:spcPct val="120000"/>
              </a:lnSpc>
            </a:pPr>
            <a:r>
              <a:rPr lang="en-US" altLang="en-US" sz="1800" dirty="0"/>
              <a:t>The USPTO launched the Diversion Pilot Program in 2017 and it has been extended until 2022.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13</a:t>
            </a:fld>
            <a:endParaRPr lang="en-US" dirty="0"/>
          </a:p>
        </p:txBody>
      </p:sp>
    </p:spTree>
    <p:extLst>
      <p:ext uri="{BB962C8B-B14F-4D97-AF65-F5344CB8AC3E}">
        <p14:creationId xmlns:p14="http://schemas.microsoft.com/office/powerpoint/2010/main" val="152384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OED Diversion Pilot Program – criteria</a:t>
            </a:r>
            <a:endParaRPr lang="en-US" sz="3200" dirty="0"/>
          </a:p>
        </p:txBody>
      </p:sp>
      <p:sp>
        <p:nvSpPr>
          <p:cNvPr id="3" name="Content Placeholder 2"/>
          <p:cNvSpPr>
            <a:spLocks noGrp="1"/>
          </p:cNvSpPr>
          <p:nvPr>
            <p:ph idx="1"/>
          </p:nvPr>
        </p:nvSpPr>
        <p:spPr/>
        <p:txBody>
          <a:bodyPr>
            <a:normAutofit fontScale="92500"/>
          </a:bodyPr>
          <a:lstStyle/>
          <a:p>
            <a:r>
              <a:rPr lang="en-US" sz="2000" dirty="0"/>
              <a:t>Practitioner must have willingness and ability to participate in the program.</a:t>
            </a:r>
          </a:p>
          <a:p>
            <a:r>
              <a:rPr lang="en-US" sz="2000" dirty="0"/>
              <a:t>In some circumstances, prior discipline is not a bar to diversion.</a:t>
            </a:r>
          </a:p>
          <a:p>
            <a:r>
              <a:rPr lang="en-US" sz="2000" dirty="0"/>
              <a:t>Misconduct at issue must not:</a:t>
            </a:r>
          </a:p>
          <a:p>
            <a:pPr lvl="1"/>
            <a:r>
              <a:rPr lang="en-US" sz="1800" dirty="0"/>
              <a:t>Involve misappropriation of funds or dishonesty, fraud, deceit, or misrepresentation</a:t>
            </a:r>
          </a:p>
          <a:p>
            <a:pPr lvl="1"/>
            <a:r>
              <a:rPr lang="en-US" sz="1800" dirty="0"/>
              <a:t>Result in or be likely to result in substantial prejudice to a client or other person</a:t>
            </a:r>
          </a:p>
          <a:p>
            <a:pPr lvl="1"/>
            <a:r>
              <a:rPr lang="en-US" sz="1800" dirty="0"/>
              <a:t>Constitute a “serious crime” (see 37 C.F.R. § 11.1)</a:t>
            </a:r>
          </a:p>
          <a:p>
            <a:pPr lvl="1"/>
            <a:r>
              <a:rPr lang="en-US" sz="1800" dirty="0"/>
              <a:t>Be part of a pattern of major similar misconduct or be of the same nature as misconduct for which practitioner has been disciplined within the past five years</a:t>
            </a:r>
          </a:p>
          <a:p>
            <a:pPr lvl="1"/>
            <a:endParaRPr lang="en-US" sz="1600" dirty="0"/>
          </a:p>
          <a:p>
            <a:pPr lvl="1"/>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14</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06400" y="999456"/>
            <a:ext cx="8229600" cy="3347989"/>
          </a:xfrm>
        </p:spPr>
        <p:txBody>
          <a:bodyPr>
            <a:noAutofit/>
          </a:bodyPr>
          <a:lstStyle/>
          <a:p>
            <a:pPr marL="0" indent="0">
              <a:spcBef>
                <a:spcPts val="0"/>
              </a:spcBef>
              <a:spcAft>
                <a:spcPts val="600"/>
              </a:spcAft>
              <a:buNone/>
              <a:defRPr/>
            </a:pPr>
            <a:r>
              <a:rPr lang="en-US" altLang="en-US" sz="2100" b="1" i="1" dirty="0"/>
              <a:t>In re Schroeder, </a:t>
            </a:r>
            <a:r>
              <a:rPr lang="en-US" altLang="en-US" sz="2100" dirty="0"/>
              <a:t>Proceeding No. D2014-08 (USPTO May 18, 2015)</a:t>
            </a:r>
          </a:p>
          <a:p>
            <a:pPr lvl="1">
              <a:spcBef>
                <a:spcPts val="0"/>
              </a:spcBef>
              <a:buFont typeface="Arial" panose="020B0604020202020204" pitchFamily="34" charset="0"/>
              <a:buChar char="•"/>
              <a:defRPr/>
            </a:pPr>
            <a:r>
              <a:rPr lang="en-US" altLang="en-US" sz="1800" dirty="0"/>
              <a:t>Patent Attorney:</a:t>
            </a:r>
          </a:p>
          <a:p>
            <a:pPr lvl="2">
              <a:spcBef>
                <a:spcPts val="0"/>
              </a:spcBef>
              <a:buFont typeface="Segoe UI" panose="020B0502040204020203" pitchFamily="34" charset="0"/>
              <a:buChar char="−"/>
              <a:defRPr/>
            </a:pPr>
            <a:r>
              <a:rPr lang="en-US" altLang="en-US" sz="1600" dirty="0"/>
              <a:t>Submitted unprofessional remarks in two separate Office action responses.</a:t>
            </a:r>
          </a:p>
          <a:p>
            <a:pPr lvl="2">
              <a:spcBef>
                <a:spcPts val="0"/>
              </a:spcBef>
              <a:buFont typeface="Segoe UI" panose="020B0502040204020203" pitchFamily="34" charset="0"/>
              <a:buChar char="−"/>
              <a:defRPr/>
            </a:pPr>
            <a:r>
              <a:rPr lang="en-US" altLang="en-US" sz="1600" dirty="0"/>
              <a:t>Remarks were ultimately stricken from application files pursuant to                    37 C.F.R. </a:t>
            </a:r>
            <a:r>
              <a:rPr lang="en-US" altLang="en-US" sz="1600" dirty="0">
                <a:latin typeface="Segoe UI" pitchFamily="34" charset="0"/>
              </a:rPr>
              <a:t>§ </a:t>
            </a:r>
            <a:r>
              <a:rPr lang="en-US" altLang="en-US" sz="1600" dirty="0"/>
              <a:t>11.18(c)(1).</a:t>
            </a:r>
          </a:p>
          <a:p>
            <a:pPr lvl="2">
              <a:spcBef>
                <a:spcPts val="0"/>
              </a:spcBef>
              <a:buFont typeface="Segoe UI" panose="020B0502040204020203" pitchFamily="34" charset="0"/>
              <a:buChar char="−"/>
              <a:defRPr/>
            </a:pPr>
            <a:r>
              <a:rPr lang="en-US" altLang="en-US" sz="1600" dirty="0"/>
              <a:t>Order noted that behavior was outside of the ordinary standard of professional obligation and client’s interests.</a:t>
            </a:r>
          </a:p>
          <a:p>
            <a:pPr lvl="2">
              <a:spcBef>
                <a:spcPts val="0"/>
              </a:spcBef>
              <a:buFont typeface="Segoe UI" panose="020B0502040204020203" pitchFamily="34" charset="0"/>
              <a:buChar char="−"/>
              <a:defRPr/>
            </a:pPr>
            <a:r>
              <a:rPr lang="en-US" altLang="en-US" sz="1600" dirty="0"/>
              <a:t>Aggravating factor: has not accepted responsibility or shown remorse for remarks.</a:t>
            </a:r>
          </a:p>
          <a:p>
            <a:pPr lvl="1">
              <a:spcBef>
                <a:spcPts val="0"/>
              </a:spcBef>
              <a:buFont typeface="Arial" panose="020B0604020202020204" pitchFamily="34" charset="0"/>
              <a:buChar char="•"/>
              <a:defRPr/>
            </a:pPr>
            <a:r>
              <a:rPr lang="en-US" altLang="en-US" sz="1800" dirty="0"/>
              <a:t>Default: 6-month suspension.</a:t>
            </a:r>
          </a:p>
          <a:p>
            <a:pPr lvl="1">
              <a:spcBef>
                <a:spcPts val="0"/>
              </a:spcBef>
              <a:buFont typeface="Arial" panose="020B0604020202020204" pitchFamily="34" charset="0"/>
              <a:buChar char="•"/>
              <a:defRPr/>
            </a:pPr>
            <a:r>
              <a:rPr lang="en-US" altLang="en-US" sz="1800" dirty="0"/>
              <a:t>Rule highlights:</a:t>
            </a:r>
          </a:p>
          <a:p>
            <a:pPr lvl="2">
              <a:spcBef>
                <a:spcPts val="0"/>
              </a:spcBef>
              <a:buFont typeface="Segoe UI" panose="020B0502040204020203" pitchFamily="34" charset="0"/>
              <a:buChar char="−"/>
              <a:defRPr/>
            </a:pPr>
            <a:r>
              <a:rPr lang="en-US" altLang="en-US" sz="1600" dirty="0"/>
              <a:t>37 C.F.R. </a:t>
            </a:r>
            <a:r>
              <a:rPr lang="en-US" sz="1600" dirty="0"/>
              <a:t>§ 10.23(a) – Disreputable or gross misconduct.</a:t>
            </a:r>
          </a:p>
          <a:p>
            <a:pPr lvl="2">
              <a:spcBef>
                <a:spcPts val="0"/>
              </a:spcBef>
              <a:buFont typeface="Segoe UI" panose="020B0502040204020203" pitchFamily="34" charset="0"/>
              <a:buChar char="−"/>
              <a:defRPr/>
            </a:pPr>
            <a:r>
              <a:rPr lang="en-US" altLang="en-US" sz="1600" dirty="0"/>
              <a:t>37 C.F.R. </a:t>
            </a:r>
            <a:r>
              <a:rPr lang="en-US" sz="1600" dirty="0"/>
              <a:t>§ 10.89(c)(5) – Discourteous conduct before the office.</a:t>
            </a:r>
          </a:p>
          <a:p>
            <a:pPr lvl="2">
              <a:spcBef>
                <a:spcPts val="0"/>
              </a:spcBef>
              <a:buFont typeface="Segoe UI" panose="020B0502040204020203" pitchFamily="34" charset="0"/>
              <a:buChar char="−"/>
              <a:defRPr/>
            </a:pPr>
            <a:r>
              <a:rPr lang="en-US" altLang="en-US" sz="1600" dirty="0"/>
              <a:t>37 C.F.R. </a:t>
            </a:r>
            <a:r>
              <a:rPr lang="en-US" sz="1600" dirty="0"/>
              <a:t>§ 10.23(b)(5) – Conduct prejudicial to the administration of justice.</a:t>
            </a:r>
          </a:p>
          <a:p>
            <a:pPr lvl="2">
              <a:spcBef>
                <a:spcPts val="0"/>
              </a:spcBef>
              <a:buFont typeface="Segoe UI" panose="020B0502040204020203" pitchFamily="34" charset="0"/>
              <a:buChar char="−"/>
              <a:defRPr/>
            </a:pPr>
            <a:r>
              <a:rPr lang="en-US" altLang="en-US" sz="1600" dirty="0"/>
              <a:t>37 C.F.R. </a:t>
            </a:r>
            <a:r>
              <a:rPr lang="en-US" sz="1600" dirty="0"/>
              <a:t>§ 11.18 – Certification upon filing of papers.</a:t>
            </a:r>
            <a:endParaRPr lang="en-US" altLang="en-US" sz="16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0084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Disreputable or gross misconduct</a:t>
            </a:r>
            <a:endParaRPr lang="en-US" dirty="0"/>
          </a:p>
        </p:txBody>
      </p:sp>
      <p:sp>
        <p:nvSpPr>
          <p:cNvPr id="3" name="Content Placeholder 2"/>
          <p:cNvSpPr>
            <a:spLocks noGrp="1"/>
          </p:cNvSpPr>
          <p:nvPr>
            <p:ph idx="1"/>
          </p:nvPr>
        </p:nvSpPr>
        <p:spPr>
          <a:xfrm>
            <a:off x="868680" y="1453907"/>
            <a:ext cx="7406640" cy="3464912"/>
          </a:xfrm>
        </p:spPr>
        <p:txBody>
          <a:bodyPr>
            <a:normAutofit/>
          </a:bodyPr>
          <a:lstStyle/>
          <a:p>
            <a:r>
              <a:rPr lang="en-US" sz="1800" b="1" i="1" dirty="0"/>
              <a:t>In re </a:t>
            </a:r>
            <a:r>
              <a:rPr lang="en-US" sz="1800" b="1" i="1" dirty="0" err="1"/>
              <a:t>Tassan</a:t>
            </a:r>
            <a:r>
              <a:rPr lang="en-US" sz="1800" b="1" i="1" dirty="0"/>
              <a:t>,</a:t>
            </a:r>
            <a:r>
              <a:rPr lang="en-US" sz="1800" i="1" dirty="0"/>
              <a:t> </a:t>
            </a:r>
            <a:r>
              <a:rPr lang="en-US" sz="1800" dirty="0"/>
              <a:t>Proceeding No. D2003-10 (USPTO Sept. 8, 2003).</a:t>
            </a:r>
            <a:endParaRPr lang="en-US" sz="1800" b="1" dirty="0"/>
          </a:p>
          <a:p>
            <a:pPr lvl="1">
              <a:buFont typeface="Segoe UI" panose="020B0502040204020203" pitchFamily="34" charset="0"/>
              <a:buChar char="−"/>
            </a:pPr>
            <a:r>
              <a:rPr lang="en-US" sz="1620" dirty="0"/>
              <a:t>Registered practitioner who became upset when a case was decided against his client, and left profane voicemails with TTAB judges</a:t>
            </a:r>
          </a:p>
          <a:p>
            <a:pPr lvl="2">
              <a:spcBef>
                <a:spcPts val="0"/>
              </a:spcBef>
              <a:buFont typeface="Arial" panose="020B0604020202020204" pitchFamily="34" charset="0"/>
              <a:buChar char="•"/>
            </a:pPr>
            <a:r>
              <a:rPr lang="en-US" sz="1260" dirty="0"/>
              <a:t>Called and apologized one week later; said he had the flu and was taking strong cough medicine</a:t>
            </a:r>
          </a:p>
          <a:p>
            <a:pPr lvl="2">
              <a:spcBef>
                <a:spcPts val="0"/>
              </a:spcBef>
              <a:buFont typeface="Arial" panose="020B0604020202020204" pitchFamily="34" charset="0"/>
              <a:buChar char="•"/>
            </a:pPr>
            <a:r>
              <a:rPr lang="en-US" sz="1260" dirty="0"/>
              <a:t>Also had a floral arrangement and an apology note sent to each judge</a:t>
            </a:r>
          </a:p>
          <a:p>
            <a:pPr lvl="1">
              <a:buFont typeface="Segoe UI" panose="020B0502040204020203" pitchFamily="34" charset="0"/>
              <a:buChar char="−"/>
            </a:pPr>
            <a:r>
              <a:rPr lang="en-US" sz="1620" dirty="0"/>
              <a:t>Mitigating factors: </a:t>
            </a:r>
          </a:p>
          <a:p>
            <a:pPr lvl="2">
              <a:spcBef>
                <a:spcPts val="0"/>
              </a:spcBef>
              <a:buFont typeface="Arial" panose="020B0604020202020204" pitchFamily="34" charset="0"/>
              <a:buChar char="•"/>
            </a:pPr>
            <a:r>
              <a:rPr lang="en-US" sz="1260" dirty="0"/>
              <a:t>Private practice for 20 years with no prior discipline</a:t>
            </a:r>
          </a:p>
          <a:p>
            <a:pPr lvl="2">
              <a:spcBef>
                <a:spcPts val="0"/>
              </a:spcBef>
              <a:buFont typeface="Arial" panose="020B0604020202020204" pitchFamily="34" charset="0"/>
              <a:buChar char="•"/>
            </a:pPr>
            <a:r>
              <a:rPr lang="en-US" sz="1260" dirty="0"/>
              <a:t>Cooperated fully with OED </a:t>
            </a:r>
          </a:p>
          <a:p>
            <a:pPr lvl="2">
              <a:spcBef>
                <a:spcPts val="0"/>
              </a:spcBef>
              <a:buFont typeface="Arial" panose="020B0604020202020204" pitchFamily="34" charset="0"/>
              <a:buChar char="•"/>
            </a:pPr>
            <a:r>
              <a:rPr lang="en-US" sz="1260" dirty="0"/>
              <a:t>Showed remorse and voluntarily sought and received counseling for anger management </a:t>
            </a:r>
          </a:p>
          <a:p>
            <a:pPr lvl="1">
              <a:buFont typeface="Segoe UI" panose="020B0502040204020203" pitchFamily="34" charset="0"/>
              <a:buChar char="−"/>
            </a:pPr>
            <a:r>
              <a:rPr lang="en-US" sz="1620" dirty="0"/>
              <a:t>Settlement: public reprimand and ordered to continue attending anger management and have no contact with board judges for 2 years</a:t>
            </a:r>
          </a:p>
          <a:p>
            <a:pPr lvl="1">
              <a:lnSpc>
                <a:spcPct val="120000"/>
              </a:lnSpc>
            </a:pPr>
            <a:endParaRPr lang="en-US" altLang="en-US" dirty="0"/>
          </a:p>
          <a:p>
            <a:pPr marL="0" indent="0">
              <a:lnSpc>
                <a:spcPct val="120000"/>
              </a:lnSpc>
              <a:buNone/>
            </a:pPr>
            <a:endParaRPr lang="en-US" dirty="0"/>
          </a:p>
        </p:txBody>
      </p:sp>
      <p:sp>
        <p:nvSpPr>
          <p:cNvPr id="4" name="Slide Number Placeholder 3"/>
          <p:cNvSpPr>
            <a:spLocks noGrp="1"/>
          </p:cNvSpPr>
          <p:nvPr>
            <p:ph type="sldNum" sz="quarter" idx="10"/>
          </p:nvPr>
        </p:nvSpPr>
        <p:spPr>
          <a:xfrm>
            <a:off x="6766560" y="5053489"/>
            <a:ext cx="1920240" cy="272891"/>
          </a:xfrm>
        </p:spPr>
        <p:txBody>
          <a:bodyPr/>
          <a:lstStyle/>
          <a:p>
            <a:pPr defTabSz="411480"/>
            <a:fld id="{92DA454B-C859-4892-B9FA-68B588C9F547}" type="slidenum">
              <a:rPr lang="en-US">
                <a:solidFill>
                  <a:prstClr val="black"/>
                </a:solidFill>
                <a:latin typeface="Segoe UI"/>
              </a:rPr>
              <a:pPr defTabSz="411480"/>
              <a:t>17</a:t>
            </a:fld>
            <a:endParaRPr lang="en-US">
              <a:solidFill>
                <a:prstClr val="black"/>
              </a:solidFill>
              <a:latin typeface="Segoe UI"/>
            </a:endParaRPr>
          </a:p>
        </p:txBody>
      </p:sp>
    </p:spTree>
    <p:extLst>
      <p:ext uri="{BB962C8B-B14F-4D97-AF65-F5344CB8AC3E}">
        <p14:creationId xmlns:p14="http://schemas.microsoft.com/office/powerpoint/2010/main" val="479952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a:rPr>
              <a:t>foiadocuments.uspto.gov/oed/</a:t>
            </a:r>
            <a:r>
              <a:rPr lang="en-US" dirty="0"/>
              <a:t> </a:t>
            </a:r>
          </a:p>
          <a:p>
            <a:r>
              <a:rPr lang="en-US" altLang="en-US" dirty="0"/>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18</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before the office</a:t>
            </a:r>
          </a:p>
        </p:txBody>
      </p:sp>
      <p:sp>
        <p:nvSpPr>
          <p:cNvPr id="3" name="Content Placeholder 2"/>
          <p:cNvSpPr>
            <a:spLocks noGrp="1"/>
          </p:cNvSpPr>
          <p:nvPr>
            <p:ph idx="1"/>
          </p:nvPr>
        </p:nvSpPr>
        <p:spPr>
          <a:xfrm>
            <a:off x="457200" y="1261608"/>
            <a:ext cx="8229600" cy="3786267"/>
          </a:xfrm>
        </p:spPr>
        <p:txBody>
          <a:bodyPr>
            <a:normAutofit fontScale="92500" lnSpcReduction="10000"/>
          </a:bodyPr>
          <a:lstStyle/>
          <a:p>
            <a:pPr>
              <a:lnSpc>
                <a:spcPct val="110000"/>
              </a:lnSpc>
            </a:pPr>
            <a:r>
              <a:rPr lang="en-US" sz="2000" dirty="0"/>
              <a:t>Activities that constitute practice before the USPTO are broadly defined in 37 C.F.R. §§ 11.5(b) &amp; 11.14:</a:t>
            </a:r>
          </a:p>
          <a:p>
            <a:pPr lvl="1">
              <a:lnSpc>
                <a:spcPct val="110000"/>
              </a:lnSpc>
            </a:pPr>
            <a:r>
              <a:rPr lang="en-US" sz="1600" dirty="0"/>
              <a:t>Includes communicating with and advising a client concerning matters pending or contemplated to be presented before the office (37 C.F.R. § 11.5(b))</a:t>
            </a:r>
          </a:p>
          <a:p>
            <a:pPr lvl="1">
              <a:lnSpc>
                <a:spcPct val="110000"/>
              </a:lnSpc>
            </a:pPr>
            <a:r>
              <a:rPr lang="en-US" sz="1600" dirty="0"/>
              <a:t>Consulting with or giving advice to a client in contemplation of filing a </a:t>
            </a:r>
            <a:r>
              <a:rPr lang="en-US" sz="1600" b="1" dirty="0"/>
              <a:t>patent application</a:t>
            </a:r>
            <a:r>
              <a:rPr lang="en-US" sz="1600" dirty="0"/>
              <a:t> or other document with the office (37 C.F.R. § 11.5(b)(1))</a:t>
            </a:r>
          </a:p>
          <a:p>
            <a:pPr lvl="1">
              <a:lnSpc>
                <a:spcPct val="110000"/>
              </a:lnSpc>
            </a:pPr>
            <a:r>
              <a:rPr lang="en-US" sz="1600" dirty="0"/>
              <a:t>Consulting with or giving advice to a client in contemplation of filing a </a:t>
            </a:r>
            <a:r>
              <a:rPr lang="en-US" sz="1600" b="1" dirty="0"/>
              <a:t>trademark application</a:t>
            </a:r>
            <a:r>
              <a:rPr lang="en-US" sz="1600" dirty="0"/>
              <a:t> or other document with the office (37 C.F.R. § 11.5(b)(2))</a:t>
            </a:r>
          </a:p>
          <a:p>
            <a:pPr lvl="1">
              <a:lnSpc>
                <a:spcPct val="110000"/>
              </a:lnSpc>
            </a:pPr>
            <a:r>
              <a:rPr lang="en-US" sz="1600" dirty="0"/>
              <a:t>Nothing in this section (37 C.F.R. § 11.5(b)) proscribes a practitioner from employing or retaining non-practitioner assistants under the supervision of the practitioner to assist the practitioner in matters pending or contemplated to be presented before the office</a:t>
            </a:r>
          </a:p>
          <a:p>
            <a:pPr lvl="1">
              <a:lnSpc>
                <a:spcPct val="110000"/>
              </a:lnSpc>
            </a:pPr>
            <a:r>
              <a:rPr lang="en-US" sz="1600" i="1" dirty="0"/>
              <a:t>See also</a:t>
            </a:r>
            <a:r>
              <a:rPr lang="en-US" sz="1600" dirty="0"/>
              <a:t> 37 C.F.R. § 11.14 for details regarding individuals who may practice before the office in trademark and other non-patent matters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838736"/>
          </a:xfrm>
        </p:spPr>
        <p:txBody>
          <a:bodyPr>
            <a:normAutofit/>
          </a:bodyPr>
          <a:lstStyle/>
          <a:p>
            <a:pPr algn="ctr"/>
            <a:r>
              <a:rPr lang="en-US" sz="2200" dirty="0"/>
              <a:t>Jonathan G. Morton</a:t>
            </a:r>
            <a:br>
              <a:rPr lang="en-US" sz="2200" dirty="0"/>
            </a:br>
            <a:r>
              <a:rPr lang="en-US" sz="2200" dirty="0"/>
              <a:t>Proceeding No. 2022-01 (USPTO April 20, 2022)</a:t>
            </a:r>
          </a:p>
        </p:txBody>
      </p:sp>
      <p:sp>
        <p:nvSpPr>
          <p:cNvPr id="3" name="Content Placeholder 2"/>
          <p:cNvSpPr>
            <a:spLocks noGrp="1"/>
          </p:cNvSpPr>
          <p:nvPr>
            <p:ph idx="1"/>
          </p:nvPr>
        </p:nvSpPr>
        <p:spPr>
          <a:xfrm>
            <a:off x="457200" y="1148316"/>
            <a:ext cx="8229600" cy="4085535"/>
          </a:xfrm>
        </p:spPr>
        <p:txBody>
          <a:bodyPr>
            <a:normAutofit/>
          </a:bodyPr>
          <a:lstStyle/>
          <a:p>
            <a:pPr marL="914400" lvl="2" indent="0">
              <a:buNone/>
            </a:pPr>
            <a:r>
              <a:rPr lang="en-US" sz="1600" b="1" dirty="0"/>
              <a:t>Facts</a:t>
            </a:r>
          </a:p>
          <a:p>
            <a:pPr lvl="2"/>
            <a:r>
              <a:rPr lang="en-US" sz="1600" dirty="0"/>
              <a:t>Morton is a N.Y. Registered Patent Attorney Reg. No. 74, 199).</a:t>
            </a:r>
          </a:p>
          <a:p>
            <a:pPr lvl="2"/>
            <a:r>
              <a:rPr lang="en-US" sz="1600" dirty="0"/>
              <a:t>In Aug. 2019, the USPTO published a rule (U.S. Counsel rule) requiring Trademark (TM) foreign-domiciled applicants to be represented by a U.S. attorney.</a:t>
            </a:r>
          </a:p>
          <a:p>
            <a:pPr lvl="2"/>
            <a:r>
              <a:rPr lang="en-US" sz="1600" dirty="0"/>
              <a:t>The U.S. Counsel rule was in response to several instances of UPL by parties who were not authorized to represent TM applicants thereby subjecting these TM applications to cancellation based on invalidity.*</a:t>
            </a:r>
          </a:p>
          <a:p>
            <a:pPr lvl="2"/>
            <a:r>
              <a:rPr lang="en-US" sz="1600" dirty="0"/>
              <a:t>Morton began representing several non-practitioner entities seeking his services as U.S. counsel.</a:t>
            </a:r>
          </a:p>
          <a:p>
            <a:pPr lvl="2"/>
            <a:r>
              <a:rPr lang="en-US" sz="1600" dirty="0"/>
              <a:t>Since Aug. 2019, he is listed as attorney of record for &gt;32k TM applications.** </a:t>
            </a:r>
          </a:p>
          <a:p>
            <a:pPr lvl="2"/>
            <a:r>
              <a:rPr lang="en-US" sz="1600" dirty="0"/>
              <a:t>Morton’s practice was to receive already-prepared TM apps from Chinese TM services companies; review was “rushed and sloppy” and then E-sign application for filing.  </a:t>
            </a:r>
          </a:p>
          <a:p>
            <a:pPr lvl="2"/>
            <a:endParaRPr lang="en-US" dirty="0"/>
          </a:p>
          <a:p>
            <a:pPr lvl="2"/>
            <a:endParaRPr lang="en-US" dirty="0"/>
          </a:p>
        </p:txBody>
      </p:sp>
      <p:sp>
        <p:nvSpPr>
          <p:cNvPr id="6"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384580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775099"/>
          </a:xfrm>
        </p:spPr>
        <p:txBody>
          <a:bodyPr>
            <a:normAutofit/>
          </a:bodyPr>
          <a:lstStyle/>
          <a:p>
            <a:pPr algn="ctr"/>
            <a:r>
              <a:rPr lang="en-US" sz="2200" dirty="0"/>
              <a:t>Jonathan G. Morton</a:t>
            </a:r>
            <a:br>
              <a:rPr lang="en-US" sz="2200" dirty="0"/>
            </a:br>
            <a:r>
              <a:rPr lang="en-US" sz="2200" dirty="0"/>
              <a:t>Proceeding No. 2022-01 (USPTO April 20, 2022), </a:t>
            </a:r>
            <a:r>
              <a:rPr lang="en-US" sz="2200" b="0" i="1" dirty="0"/>
              <a:t>cont’d</a:t>
            </a:r>
          </a:p>
        </p:txBody>
      </p:sp>
      <p:sp>
        <p:nvSpPr>
          <p:cNvPr id="3" name="Content Placeholder 2"/>
          <p:cNvSpPr>
            <a:spLocks noGrp="1"/>
          </p:cNvSpPr>
          <p:nvPr>
            <p:ph idx="1"/>
          </p:nvPr>
        </p:nvSpPr>
        <p:spPr>
          <a:xfrm>
            <a:off x="457200" y="1148316"/>
            <a:ext cx="8229600" cy="4085535"/>
          </a:xfrm>
        </p:spPr>
        <p:txBody>
          <a:bodyPr>
            <a:normAutofit/>
          </a:bodyPr>
          <a:lstStyle/>
          <a:p>
            <a:pPr lvl="2">
              <a:buFont typeface="Arial" panose="020B0604020202020204" pitchFamily="34" charset="0"/>
              <a:buChar char="•"/>
            </a:pPr>
            <a:r>
              <a:rPr lang="en-US" sz="1600" dirty="0"/>
              <a:t>Failed to conduct a reasonable inquiry related to these filings despite the fact that he signed declaration indicating all statements were true and accurate.*</a:t>
            </a:r>
          </a:p>
          <a:p>
            <a:pPr lvl="2"/>
            <a:r>
              <a:rPr lang="en-US" sz="1600" dirty="0"/>
              <a:t>Failed to conduct a conflicts of interest check.</a:t>
            </a:r>
          </a:p>
          <a:p>
            <a:pPr marL="914400" lvl="2" indent="0">
              <a:buNone/>
            </a:pPr>
            <a:r>
              <a:rPr lang="en-US" sz="1600" b="1" dirty="0"/>
              <a:t>Agreed-Upon Sanctions</a:t>
            </a:r>
          </a:p>
          <a:p>
            <a:pPr lvl="2"/>
            <a:r>
              <a:rPr lang="en-US" sz="1600" dirty="0"/>
              <a:t>Two-Year Suspension as of the date of the Final Order.</a:t>
            </a:r>
          </a:p>
          <a:p>
            <a:pPr lvl="2"/>
            <a:r>
              <a:rPr lang="en-US" sz="1600" dirty="0"/>
              <a:t>May file a written notice to seek reinstatement and a petition thereof at 18 months after the date of Final Order.</a:t>
            </a:r>
          </a:p>
          <a:p>
            <a:pPr lvl="2"/>
            <a:r>
              <a:rPr lang="en-US" sz="1600" dirty="0"/>
              <a:t>No grant of petition for reinstatement until after the 2-yr expiration date.</a:t>
            </a:r>
          </a:p>
          <a:p>
            <a:pPr lvl="2"/>
            <a:r>
              <a:rPr lang="en-US" sz="1600" dirty="0"/>
              <a:t>Serve a probationary period as of the date of Final Order and continuing for 12 months after the date the OED Director grants his petition for reinstatement.</a:t>
            </a:r>
          </a:p>
          <a:p>
            <a:pPr lvl="2"/>
            <a:r>
              <a:rPr lang="en-US" sz="1600" dirty="0"/>
              <a:t>Successful completion of six (6) hours of CLE. </a:t>
            </a:r>
          </a:p>
          <a:p>
            <a:pPr lvl="2"/>
            <a:endParaRPr lang="en-US" dirty="0"/>
          </a:p>
          <a:p>
            <a:pPr lvl="2"/>
            <a:endParaRPr lang="en-US" dirty="0"/>
          </a:p>
        </p:txBody>
      </p:sp>
      <p:sp>
        <p:nvSpPr>
          <p:cNvPr id="6"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74326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U.S. counsel rule</a:t>
            </a:r>
          </a:p>
        </p:txBody>
      </p:sp>
      <p:sp>
        <p:nvSpPr>
          <p:cNvPr id="3" name="Content Placeholder 2"/>
          <p:cNvSpPr>
            <a:spLocks noGrp="1"/>
          </p:cNvSpPr>
          <p:nvPr>
            <p:ph idx="1"/>
          </p:nvPr>
        </p:nvSpPr>
        <p:spPr/>
        <p:txBody>
          <a:bodyPr>
            <a:noAutofit/>
          </a:bodyPr>
          <a:lstStyle/>
          <a:p>
            <a:pPr>
              <a:lnSpc>
                <a:spcPct val="120000"/>
              </a:lnSpc>
            </a:pPr>
            <a:r>
              <a:rPr lang="en-US" sz="1200" dirty="0"/>
              <a:t>Increase in foreign parties not authorized to represent trademark applicants improperly representing foreign applicants in trademark (TM) matters.</a:t>
            </a:r>
          </a:p>
          <a:p>
            <a:pPr>
              <a:lnSpc>
                <a:spcPct val="120000"/>
              </a:lnSpc>
            </a:pPr>
            <a:r>
              <a:rPr lang="en-US" sz="1200" dirty="0"/>
              <a:t>Fraudulent or inaccurate claims of use are a burden on the trademark system and the public and jeopardize validity of marks.</a:t>
            </a:r>
          </a:p>
          <a:p>
            <a:pPr>
              <a:lnSpc>
                <a:spcPct val="120000"/>
              </a:lnSpc>
            </a:pPr>
            <a:r>
              <a:rPr lang="en-US" sz="1200" dirty="0"/>
              <a:t>Effective August 3, 2019: </a:t>
            </a:r>
          </a:p>
          <a:p>
            <a:pPr lvl="1">
              <a:lnSpc>
                <a:spcPct val="120000"/>
              </a:lnSpc>
            </a:pPr>
            <a:r>
              <a:rPr lang="en-US" sz="1100"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200" dirty="0"/>
              <a:t>Final rule: 84 Fed. Reg. 31498 (July 2, 2019)</a:t>
            </a:r>
          </a:p>
          <a:p>
            <a:pPr>
              <a:lnSpc>
                <a:spcPct val="120000"/>
              </a:lnSpc>
            </a:pPr>
            <a:r>
              <a:rPr lang="en-US" sz="1200" dirty="0"/>
              <a:t>Canadian patent agents are no longer able to represent Canadian parties in U.S. TM matters.</a:t>
            </a:r>
          </a:p>
          <a:p>
            <a:pPr>
              <a:lnSpc>
                <a:spcPct val="120000"/>
              </a:lnSpc>
            </a:pPr>
            <a:r>
              <a:rPr lang="en-US" sz="1200" dirty="0"/>
              <a:t>Canadian TM attorneys and agents will only be able to serve as additionally appointed practitioners.</a:t>
            </a:r>
          </a:p>
          <a:p>
            <a:pPr lvl="1">
              <a:lnSpc>
                <a:spcPct val="120000"/>
              </a:lnSpc>
            </a:pPr>
            <a:r>
              <a:rPr lang="en-US" sz="1100" dirty="0"/>
              <a:t>Clients must appoint U.S.-licensed attorney to file formal responses.</a:t>
            </a:r>
          </a:p>
          <a:p>
            <a:pPr lvl="1">
              <a:lnSpc>
                <a:spcPct val="120000"/>
              </a:lnSpc>
            </a:pPr>
            <a:r>
              <a:rPr lang="en-US" sz="1100" dirty="0"/>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black"/>
                </a:solidFill>
              </a:rPr>
              <a:t>Signatures on trademark documents</a:t>
            </a:r>
            <a:endParaRPr lang="en-US" sz="3000" dirty="0"/>
          </a:p>
        </p:txBody>
      </p:sp>
      <p:sp>
        <p:nvSpPr>
          <p:cNvPr id="3" name="Content Placeholder 2"/>
          <p:cNvSpPr>
            <a:spLocks noGrp="1"/>
          </p:cNvSpPr>
          <p:nvPr>
            <p:ph idx="1"/>
          </p:nvPr>
        </p:nvSpPr>
        <p:spPr/>
        <p:txBody>
          <a:bodyPr>
            <a:normAutofit/>
          </a:bodyPr>
          <a:lstStyle/>
          <a:p>
            <a:pPr lvl="0"/>
            <a:r>
              <a:rPr lang="en-US" altLang="en-US" sz="1400" dirty="0">
                <a:solidFill>
                  <a:prstClr val="black"/>
                </a:solidFill>
              </a:rPr>
              <a:t>37 C.F.R. § 2.193 Trademark correspondence and signature requirements</a:t>
            </a:r>
          </a:p>
          <a:p>
            <a:pPr lvl="1"/>
            <a:r>
              <a:rPr lang="en-US" altLang="en-US" sz="1200" dirty="0">
                <a:solidFill>
                  <a:prstClr val="black"/>
                </a:solidFill>
              </a:rPr>
              <a:t>“(a)…Each piece of correspondence that requires a signature must bear:</a:t>
            </a:r>
          </a:p>
          <a:p>
            <a:pPr lvl="2"/>
            <a:r>
              <a:rPr lang="en-US" altLang="en-US" sz="1200" dirty="0">
                <a:solidFill>
                  <a:prstClr val="black"/>
                </a:solidFill>
              </a:rPr>
              <a:t>(1) A handwritten signature </a:t>
            </a:r>
            <a:r>
              <a:rPr lang="en-US" altLang="en-US" sz="1200" b="1" dirty="0">
                <a:solidFill>
                  <a:prstClr val="black"/>
                </a:solidFill>
              </a:rPr>
              <a:t>personally</a:t>
            </a:r>
            <a:r>
              <a:rPr lang="en-US" altLang="en-US" sz="1200" dirty="0">
                <a:solidFill>
                  <a:prstClr val="black"/>
                </a:solidFill>
              </a:rPr>
              <a:t> signed in permanent ink by the person named as the signatory, or a true copy thereof; or</a:t>
            </a:r>
          </a:p>
          <a:p>
            <a:pPr lvl="2"/>
            <a:r>
              <a:rPr lang="en-US" altLang="en-US" sz="1200" dirty="0">
                <a:solidFill>
                  <a:prstClr val="black"/>
                </a:solidFill>
              </a:rPr>
              <a:t>(2) An electronic signature that meets the requirements of paragraph (c) of this section, </a:t>
            </a:r>
            <a:r>
              <a:rPr lang="en-US" altLang="en-US" sz="1200" b="1" dirty="0">
                <a:solidFill>
                  <a:prstClr val="black"/>
                </a:solidFill>
              </a:rPr>
              <a:t>personally entered by the person named as the signatory</a:t>
            </a:r>
            <a:r>
              <a:rPr lang="en-US" altLang="en-US" sz="1200" dirty="0">
                <a:solidFill>
                  <a:prstClr val="black"/>
                </a:solidFill>
              </a:rPr>
              <a:t>….</a:t>
            </a:r>
          </a:p>
          <a:p>
            <a:pPr marL="914400" lvl="2" indent="0">
              <a:buNone/>
            </a:pPr>
            <a:r>
              <a:rPr lang="en-US" altLang="en-US" sz="1200" dirty="0">
                <a:solidFill>
                  <a:prstClr val="black"/>
                </a:solidFill>
              </a:rPr>
              <a:t>* * * * *</a:t>
            </a:r>
          </a:p>
          <a:p>
            <a:pPr lvl="1"/>
            <a:r>
              <a:rPr lang="en-US" altLang="en-US" sz="1200" dirty="0">
                <a:solidFill>
                  <a:prstClr val="black"/>
                </a:solidFill>
              </a:rPr>
              <a:t> (c) Requirements for electronic signature. A person signing a document electronically must:</a:t>
            </a:r>
          </a:p>
          <a:p>
            <a:pPr lvl="2"/>
            <a:r>
              <a:rPr lang="en-US" altLang="en-US" sz="1200" dirty="0">
                <a:solidFill>
                  <a:prstClr val="black"/>
                </a:solidFill>
              </a:rPr>
              <a:t>(1) </a:t>
            </a:r>
            <a:r>
              <a:rPr lang="en-US" altLang="en-US" sz="1200" b="1" dirty="0">
                <a:solidFill>
                  <a:prstClr val="black"/>
                </a:solidFill>
              </a:rPr>
              <a:t>Personally enter</a:t>
            </a:r>
            <a:r>
              <a:rPr lang="en-US" altLang="en-US" sz="1200" dirty="0">
                <a:solidFill>
                  <a:prstClr val="black"/>
                </a:solidFill>
              </a:rPr>
              <a:t> any combination of letters, numbers, spaces and/or punctuation marks that the signer has adopted as a signature, placed between two forward slash (“/”) symbols in the signature block on the electronic submission; or</a:t>
            </a:r>
          </a:p>
          <a:p>
            <a:pPr lvl="2"/>
            <a:r>
              <a:rPr lang="en-US" altLang="en-US" sz="1200" dirty="0">
                <a:solidFill>
                  <a:prstClr val="black"/>
                </a:solidFill>
              </a:rPr>
              <a:t>(2) Sign the document using some other form of electronic signature specified by the Director.”</a:t>
            </a:r>
          </a:p>
          <a:p>
            <a:pPr marL="914400" lvl="2" indent="0">
              <a:buNone/>
            </a:pPr>
            <a:endParaRPr lang="en-US" altLang="en-US" sz="2000" dirty="0"/>
          </a:p>
          <a:p>
            <a:pPr marL="457200" lvl="1" indent="0">
              <a:buNone/>
            </a:pPr>
            <a:endParaRPr lang="en-US" altLang="en-US" sz="24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348143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U.S. counsel rule</a:t>
            </a:r>
          </a:p>
        </p:txBody>
      </p:sp>
      <p:sp>
        <p:nvSpPr>
          <p:cNvPr id="4" name="Slide Number Placeholder 3"/>
          <p:cNvSpPr>
            <a:spLocks noGrp="1"/>
          </p:cNvSpPr>
          <p:nvPr>
            <p:ph type="sldNum" sz="quarter" idx="10"/>
          </p:nvPr>
        </p:nvSpPr>
        <p:spPr/>
        <p:txBody>
          <a:bodyPr/>
          <a:lstStyle/>
          <a:p>
            <a:fld id="{92DA454B-C859-4892-B9FA-68B588C9F547}" type="slidenum">
              <a:rPr lang="en-US" smtClean="0"/>
              <a:t>8</a:t>
            </a:fld>
            <a:endParaRPr lang="en-US" dirty="0"/>
          </a:p>
        </p:txBody>
      </p:sp>
      <p:pic>
        <p:nvPicPr>
          <p:cNvPr id="7" name="Picture 6"/>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latin typeface="+mn-lt"/>
              </a:rPr>
              <a:t>In re Lou</a:t>
            </a:r>
            <a:r>
              <a:rPr lang="en-US" sz="8000" dirty="0">
                <a:latin typeface="+mn-lt"/>
              </a:rPr>
              <a:t>, Proceeding No. D2021-04 (USPTO May 12, 2021)</a:t>
            </a:r>
          </a:p>
          <a:p>
            <a:pPr lvl="1">
              <a:lnSpc>
                <a:spcPct val="120000"/>
              </a:lnSpc>
              <a:spcBef>
                <a:spcPts val="0"/>
              </a:spcBef>
              <a:buFont typeface="Arial" panose="020B0604020202020204" pitchFamily="34" charset="0"/>
              <a:buChar char="•"/>
            </a:pPr>
            <a:r>
              <a:rPr lang="en-US" sz="5600" dirty="0"/>
              <a:t>Trademark Attorney had business relationship with foreign company that provided IP services to merchants.</a:t>
            </a:r>
          </a:p>
          <a:p>
            <a:pPr lvl="1">
              <a:lnSpc>
                <a:spcPct val="120000"/>
              </a:lnSpc>
              <a:spcBef>
                <a:spcPts val="0"/>
              </a:spcBef>
              <a:buFont typeface="Arial" panose="020B0604020202020204" pitchFamily="34" charset="0"/>
              <a:buChar char="•"/>
            </a:pPr>
            <a:r>
              <a:rPr lang="en-US" sz="5600" dirty="0"/>
              <a:t>Over the course of their relationship, attorney reviewed up to 500 applications per month and received over $10,000 in compensation.</a:t>
            </a:r>
          </a:p>
          <a:p>
            <a:pPr lvl="1">
              <a:lnSpc>
                <a:spcPct val="120000"/>
              </a:lnSpc>
              <a:spcBef>
                <a:spcPts val="0"/>
              </a:spcBef>
              <a:buFont typeface="Arial" panose="020B0604020202020204" pitchFamily="34" charset="0"/>
              <a:buChar char="•"/>
            </a:pPr>
            <a:r>
              <a:rPr lang="en-US" sz="5600" dirty="0"/>
              <a:t>As of Oct. 12, 2020, all of the attorney’s TM cases were received from the foreign company.</a:t>
            </a:r>
          </a:p>
          <a:p>
            <a:pPr lvl="1">
              <a:lnSpc>
                <a:spcPct val="120000"/>
              </a:lnSpc>
              <a:spcBef>
                <a:spcPts val="0"/>
              </a:spcBef>
              <a:buFont typeface="Arial" panose="020B0604020202020204" pitchFamily="34" charset="0"/>
              <a:buChar char="•"/>
            </a:pPr>
            <a:r>
              <a:rPr lang="en-US" sz="5600" dirty="0"/>
              <a:t>Attorney impermissibly gave a company employee authorization to enter his electronic signature in the applications and attendant declarations. </a:t>
            </a:r>
          </a:p>
          <a:p>
            <a:pPr lvl="2">
              <a:lnSpc>
                <a:spcPct val="120000"/>
              </a:lnSpc>
              <a:spcBef>
                <a:spcPts val="0"/>
              </a:spcBef>
              <a:buFont typeface="Courier New" panose="02070309020205020404" pitchFamily="49" charset="0"/>
              <a:buChar char="-"/>
            </a:pPr>
            <a:r>
              <a:rPr lang="en-US" sz="4800" dirty="0"/>
              <a:t>Did not subsequently inform applicants that their applications were impermissibly signed.</a:t>
            </a:r>
          </a:p>
          <a:p>
            <a:pPr lvl="1">
              <a:lnSpc>
                <a:spcPct val="120000"/>
              </a:lnSpc>
              <a:spcBef>
                <a:spcPts val="0"/>
              </a:spcBef>
              <a:buFont typeface="Arial" panose="020B0604020202020204" pitchFamily="34" charset="0"/>
              <a:buChar char="•"/>
            </a:pPr>
            <a:r>
              <a:rPr lang="en-US" sz="5600" dirty="0"/>
              <a:t>Provided the foreign company’s email address as correspondence address in applications.</a:t>
            </a:r>
          </a:p>
          <a:p>
            <a:pPr lvl="2">
              <a:lnSpc>
                <a:spcPct val="120000"/>
              </a:lnSpc>
              <a:spcBef>
                <a:spcPts val="0"/>
              </a:spcBef>
              <a:buFont typeface="Courier New" panose="02070309020205020404" pitchFamily="49" charset="0"/>
              <a:buChar char="-"/>
            </a:pPr>
            <a:r>
              <a:rPr lang="en-US" sz="4800" dirty="0"/>
              <a:t>Did not monitor the email address; relied on the foreign company to provide him with updates on USPTO correspondence.</a:t>
            </a:r>
          </a:p>
          <a:p>
            <a:pPr lvl="1">
              <a:lnSpc>
                <a:spcPct val="120000"/>
              </a:lnSpc>
              <a:spcBef>
                <a:spcPts val="0"/>
              </a:spcBef>
              <a:buFont typeface="Arial" panose="020B0604020202020204" pitchFamily="34" charset="0"/>
              <a:buChar char="•"/>
            </a:pPr>
            <a:r>
              <a:rPr lang="en-US" sz="5600" dirty="0"/>
              <a:t>Did not conduct conflicts checks for clients received from the foreign company.</a:t>
            </a:r>
          </a:p>
          <a:p>
            <a:pPr lvl="1">
              <a:lnSpc>
                <a:spcPct val="120000"/>
              </a:lnSpc>
              <a:spcBef>
                <a:spcPts val="0"/>
              </a:spcBef>
              <a:buFont typeface="Arial" panose="020B0604020202020204" pitchFamily="34" charset="0"/>
              <a:buChar char="•"/>
            </a:pPr>
            <a:r>
              <a:rPr lang="en-US" sz="5600" dirty="0"/>
              <a:t>Settlement: three-month suspension</a:t>
            </a:r>
          </a:p>
          <a:p>
            <a:pPr lvl="1">
              <a:lnSpc>
                <a:spcPct val="120000"/>
              </a:lnSpc>
              <a:spcBef>
                <a:spcPts val="0"/>
              </a:spcBef>
              <a:buFont typeface="Arial" panose="020B0604020202020204" pitchFamily="34" charset="0"/>
              <a:buChar char="•"/>
            </a:pPr>
            <a:r>
              <a:rPr lang="en-US" sz="5600" dirty="0"/>
              <a:t>Rule highlights:</a:t>
            </a:r>
          </a:p>
          <a:p>
            <a:pPr lvl="2">
              <a:lnSpc>
                <a:spcPct val="120000"/>
              </a:lnSpc>
              <a:spcBef>
                <a:spcPts val="0"/>
              </a:spcBef>
              <a:buFont typeface="Courier New" panose="02070309020205020404" pitchFamily="49" charset="0"/>
              <a:buChar char="-"/>
            </a:pPr>
            <a:r>
              <a:rPr lang="en-US" sz="4800" dirty="0"/>
              <a:t>37 C.F.R. § 11.101 – Competence</a:t>
            </a:r>
          </a:p>
          <a:p>
            <a:pPr lvl="2">
              <a:lnSpc>
                <a:spcPct val="120000"/>
              </a:lnSpc>
              <a:spcBef>
                <a:spcPts val="0"/>
              </a:spcBef>
              <a:buFont typeface="Courier New" panose="02070309020205020404" pitchFamily="49" charset="0"/>
              <a:buChar char="-"/>
            </a:pPr>
            <a:r>
              <a:rPr lang="en-US" sz="4800" dirty="0"/>
              <a:t>37 C.F.R. §§ 11.104(a) &amp; (b) – Client communications</a:t>
            </a:r>
          </a:p>
          <a:p>
            <a:pPr lvl="2">
              <a:lnSpc>
                <a:spcPct val="120000"/>
              </a:lnSpc>
              <a:spcBef>
                <a:spcPts val="0"/>
              </a:spcBef>
              <a:buFont typeface="Courier New" panose="02070309020205020404" pitchFamily="49" charset="0"/>
              <a:buChar char="-"/>
            </a:pPr>
            <a:r>
              <a:rPr lang="en-US" sz="4800" dirty="0"/>
              <a:t>37 C.F.R. §§ 11.303(a)(1), (a)(2), (b) &amp; (d) – Candor toward tribunal</a:t>
            </a:r>
          </a:p>
          <a:p>
            <a:pPr lvl="2">
              <a:lnSpc>
                <a:spcPct val="120000"/>
              </a:lnSpc>
              <a:spcBef>
                <a:spcPts val="0"/>
              </a:spcBef>
              <a:buFont typeface="Courier New" panose="02070309020205020404" pitchFamily="49" charset="0"/>
              <a:buChar char="-"/>
            </a:pPr>
            <a:r>
              <a:rPr lang="en-US" sz="4800" dirty="0"/>
              <a:t>37 C.F.R. § 11.503(b) – Responsibilities regarding non-practitioner assistance</a:t>
            </a:r>
          </a:p>
          <a:p>
            <a:pPr lvl="2">
              <a:lnSpc>
                <a:spcPct val="120000"/>
              </a:lnSpc>
              <a:spcBef>
                <a:spcPts val="0"/>
              </a:spcBef>
              <a:buFont typeface="Courier New" panose="02070309020205020404" pitchFamily="49" charset="0"/>
              <a:buChar char="-"/>
            </a:pPr>
            <a:r>
              <a:rPr lang="en-US" sz="4800" dirty="0"/>
              <a:t>37 C.F.R. § 11.505 – Aiding UPL</a:t>
            </a:r>
          </a:p>
        </p:txBody>
      </p:sp>
      <p:sp>
        <p:nvSpPr>
          <p:cNvPr id="4" name="Slide Number Placeholder 3"/>
          <p:cNvSpPr>
            <a:spLocks noGrp="1"/>
          </p:cNvSpPr>
          <p:nvPr>
            <p:ph type="sldNum" sz="quarter" idx="10"/>
          </p:nvPr>
        </p:nvSpPr>
        <p:spPr/>
        <p:txBody>
          <a:bodyPr/>
          <a:lstStyle/>
          <a:p>
            <a:fld id="{92DA454B-C859-4892-B9FA-68B588C9F547}" type="slidenum">
              <a:rPr lang="en-US" smtClean="0"/>
              <a:t>9</a:t>
            </a:fld>
            <a:endParaRPr lang="en-US" dirty="0"/>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13295081"/>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0</TotalTime>
  <Words>2317</Words>
  <Application>Microsoft Office PowerPoint</Application>
  <PresentationFormat>On-screen Show (16:10)</PresentationFormat>
  <Paragraphs>186</Paragraphs>
  <Slides>18</Slides>
  <Notes>15</Notes>
  <HiddenSlides>0</HiddenSlides>
  <MMClips>1</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18</vt:i4>
      </vt:variant>
    </vt:vector>
  </HeadingPairs>
  <TitlesOfParts>
    <vt:vector size="33" baseType="lpstr">
      <vt:lpstr>Arial</vt:lpstr>
      <vt:lpstr>Courier New</vt:lpstr>
      <vt:lpstr>Segoe UI</vt:lpstr>
      <vt:lpstr>Segoe UI </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 Professional responsibility and  practice before the USPTO </vt:lpstr>
      <vt:lpstr>Practice before the office</vt:lpstr>
      <vt:lpstr>Office of Enrollment and Discipline </vt:lpstr>
      <vt:lpstr>Jonathan G. Morton Proceeding No. 2022-01 (USPTO April 20, 2022)</vt:lpstr>
      <vt:lpstr>Jonathan G. Morton Proceeding No. 2022-01 (USPTO April 20, 2022), cont’d</vt:lpstr>
      <vt:lpstr>Trademarks: U.S. counsel rule</vt:lpstr>
      <vt:lpstr>Signatures on trademark documents</vt:lpstr>
      <vt:lpstr>Trademarks: U.S. counsel rule</vt:lpstr>
      <vt:lpstr>Improper signatures/communication</vt:lpstr>
      <vt:lpstr>Improper Signature, Informed Consent, Communication and Scope of Representation</vt:lpstr>
      <vt:lpstr>Improper Signature, Informed Consent, Communication and Scope of Representation</vt:lpstr>
      <vt:lpstr>Hijacking of U.S. practitioner data </vt:lpstr>
      <vt:lpstr>OED Diversion Pilot Program</vt:lpstr>
      <vt:lpstr>OED Diversion Pilot Program – criteria</vt:lpstr>
      <vt:lpstr>PowerPoint Presentation</vt:lpstr>
      <vt:lpstr>Disreputable or gross misconduct</vt:lpstr>
      <vt:lpstr>Disreputable or gross misconduct</vt:lpstr>
      <vt:lpstr>Decisions imposing public discipline available in “FOIA Reading 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2022-06-06T19:40:59Z</dcterms:modified>
</cp:coreProperties>
</file>