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18"/>
  </p:notesMasterIdLst>
  <p:handoutMasterIdLst>
    <p:handoutMasterId r:id="rId19"/>
  </p:handoutMasterIdLst>
  <p:sldIdLst>
    <p:sldId id="258" r:id="rId3"/>
    <p:sldId id="261" r:id="rId4"/>
    <p:sldId id="262" r:id="rId5"/>
    <p:sldId id="265" r:id="rId6"/>
    <p:sldId id="277" r:id="rId7"/>
    <p:sldId id="278" r:id="rId8"/>
    <p:sldId id="286" r:id="rId9"/>
    <p:sldId id="288" r:id="rId10"/>
    <p:sldId id="280" r:id="rId11"/>
    <p:sldId id="289" r:id="rId12"/>
    <p:sldId id="290" r:id="rId13"/>
    <p:sldId id="282" r:id="rId14"/>
    <p:sldId id="283" r:id="rId15"/>
    <p:sldId id="276" r:id="rId16"/>
    <p:sldId id="259"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9D9D6"/>
    <a:srgbClr val="3C1053"/>
    <a:srgbClr val="215732"/>
    <a:srgbClr val="A7A8AA"/>
    <a:srgbClr val="63666A"/>
    <a:srgbClr val="EFDBB2"/>
    <a:srgbClr val="F3D54E"/>
    <a:srgbClr val="F2A900"/>
    <a:srgbClr val="A07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04" autoAdjust="0"/>
  </p:normalViewPr>
  <p:slideViewPr>
    <p:cSldViewPr snapToGrid="0" snapToObjects="1">
      <p:cViewPr varScale="1">
        <p:scale>
          <a:sx n="84" d="100"/>
          <a:sy n="84" d="100"/>
        </p:scale>
        <p:origin x="102" y="32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2/16/2021</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2/16/2021</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16748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37889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69866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3362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5940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5837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576338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5242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222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820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92235"/>
            <a:ext cx="8229600" cy="78719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36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28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92235"/>
            <a:ext cx="8229600" cy="78719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Lst>
  <p:hf hdr="0" ftr="0" dt="0"/>
  <p:txStyles>
    <p:titleStyle>
      <a:lvl1pPr algn="l" defTabSz="457200" rtl="0" eaLnBrk="1" latinLnBrk="0" hangingPunct="1">
        <a:spcBef>
          <a:spcPct val="0"/>
        </a:spcBef>
        <a:buNone/>
        <a:defRPr sz="36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28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ID5</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10</a:t>
            </a:fld>
            <a:endParaRPr lang="en-US" dirty="0"/>
          </a:p>
        </p:txBody>
      </p:sp>
      <p:sp>
        <p:nvSpPr>
          <p:cNvPr id="14" name="Donut 13" descr="graphic image large highlight"/>
          <p:cNvSpPr/>
          <p:nvPr/>
        </p:nvSpPr>
        <p:spPr>
          <a:xfrm>
            <a:off x="471268" y="3140593"/>
            <a:ext cx="1343646" cy="1343646"/>
          </a:xfrm>
          <a:prstGeom prst="donut">
            <a:avLst>
              <a:gd name="adj" fmla="val 20000"/>
            </a:avLst>
          </a:prstGeom>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285209" y="4580018"/>
            <a:ext cx="1670301" cy="804956"/>
          </a:xfrm>
          <a:custGeom>
            <a:avLst/>
            <a:gdLst>
              <a:gd name="connsiteX0" fmla="*/ 0 w 1670301"/>
              <a:gd name="connsiteY0" fmla="*/ 0 h 804956"/>
              <a:gd name="connsiteX1" fmla="*/ 1670301 w 1670301"/>
              <a:gd name="connsiteY1" fmla="*/ 0 h 804956"/>
              <a:gd name="connsiteX2" fmla="*/ 1670301 w 1670301"/>
              <a:gd name="connsiteY2" fmla="*/ 804956 h 804956"/>
              <a:gd name="connsiteX3" fmla="*/ 0 w 1670301"/>
              <a:gd name="connsiteY3" fmla="*/ 804956 h 804956"/>
              <a:gd name="connsiteX4" fmla="*/ 0 w 1670301"/>
              <a:gd name="connsiteY4" fmla="*/ 0 h 8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01" h="804956">
                <a:moveTo>
                  <a:pt x="0" y="0"/>
                </a:moveTo>
                <a:lnTo>
                  <a:pt x="1670301" y="0"/>
                </a:lnTo>
                <a:lnTo>
                  <a:pt x="1670301" y="804956"/>
                </a:lnTo>
                <a:lnTo>
                  <a:pt x="0" y="8049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79" tIns="0" rIns="0" bIns="-1" numCol="1" spcCol="1270" anchor="t" anchorCtr="0">
            <a:noAutofit/>
          </a:bodyPr>
          <a:lstStyle/>
          <a:p>
            <a:pPr lvl="0" algn="ctr" defTabSz="755650">
              <a:lnSpc>
                <a:spcPct val="90000"/>
              </a:lnSpc>
              <a:spcBef>
                <a:spcPct val="0"/>
              </a:spcBef>
              <a:spcAft>
                <a:spcPct val="35000"/>
              </a:spcAft>
            </a:pPr>
            <a:r>
              <a:rPr lang="en-US" sz="1500" kern="1200" dirty="0" smtClean="0"/>
              <a:t>ID5 Launch </a:t>
            </a:r>
            <a:br>
              <a:rPr lang="en-US" sz="1500" kern="1200" dirty="0" smtClean="0"/>
            </a:br>
            <a:r>
              <a:rPr lang="en-US" sz="1500" kern="1200" dirty="0" smtClean="0"/>
              <a:t>at USPTO </a:t>
            </a:r>
            <a:br>
              <a:rPr lang="en-US" sz="1500" kern="1200" dirty="0" smtClean="0"/>
            </a:br>
            <a:r>
              <a:rPr lang="en-US" sz="1200" kern="1200" dirty="0" smtClean="0"/>
              <a:t>Alexandria, VA</a:t>
            </a:r>
            <a:endParaRPr lang="en-US" sz="1200" kern="1200" dirty="0"/>
          </a:p>
        </p:txBody>
      </p:sp>
      <p:sp>
        <p:nvSpPr>
          <p:cNvPr id="16" name="Oval 15" descr="graphic image small highlight"/>
          <p:cNvSpPr/>
          <p:nvPr/>
        </p:nvSpPr>
        <p:spPr>
          <a:xfrm>
            <a:off x="2274534" y="3477773"/>
            <a:ext cx="697437" cy="697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2051692" y="4285825"/>
            <a:ext cx="1100398" cy="696671"/>
          </a:xfrm>
          <a:custGeom>
            <a:avLst/>
            <a:gdLst>
              <a:gd name="connsiteX0" fmla="*/ 0 w 1444889"/>
              <a:gd name="connsiteY0" fmla="*/ 0 h 696671"/>
              <a:gd name="connsiteX1" fmla="*/ 1444889 w 1444889"/>
              <a:gd name="connsiteY1" fmla="*/ 0 h 696671"/>
              <a:gd name="connsiteX2" fmla="*/ 1444889 w 1444889"/>
              <a:gd name="connsiteY2" fmla="*/ 696671 h 696671"/>
              <a:gd name="connsiteX3" fmla="*/ 0 w 1444889"/>
              <a:gd name="connsiteY3" fmla="*/ 696671 h 696671"/>
              <a:gd name="connsiteX4" fmla="*/ 0 w 1444889"/>
              <a:gd name="connsiteY4" fmla="*/ 0 h 69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889" h="696671">
                <a:moveTo>
                  <a:pt x="0" y="0"/>
                </a:moveTo>
                <a:lnTo>
                  <a:pt x="1444889" y="0"/>
                </a:lnTo>
                <a:lnTo>
                  <a:pt x="1444889" y="696671"/>
                </a:lnTo>
                <a:lnTo>
                  <a:pt x="0" y="6966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8100" bIns="-1" numCol="1" spcCol="1270" anchor="t" anchorCtr="0">
            <a:noAutofit/>
          </a:bodyPr>
          <a:lstStyle/>
          <a:p>
            <a:pPr lvl="0" algn="ctr" defTabSz="666750">
              <a:lnSpc>
                <a:spcPct val="90000"/>
              </a:lnSpc>
              <a:spcBef>
                <a:spcPct val="0"/>
              </a:spcBef>
              <a:spcAft>
                <a:spcPct val="35000"/>
              </a:spcAft>
            </a:pPr>
            <a:r>
              <a:rPr lang="en-US" sz="1500" kern="1200" dirty="0" smtClean="0"/>
              <a:t>CNIPA</a:t>
            </a:r>
            <a:br>
              <a:rPr lang="en-US" sz="1500" kern="1200" dirty="0" smtClean="0"/>
            </a:br>
            <a:r>
              <a:rPr lang="en-US" sz="1200" kern="1200" dirty="0" smtClean="0"/>
              <a:t>Beijing, China</a:t>
            </a:r>
            <a:endParaRPr lang="en-US" sz="1200" kern="1200" dirty="0"/>
          </a:p>
        </p:txBody>
      </p:sp>
      <p:sp>
        <p:nvSpPr>
          <p:cNvPr id="19" name="Oval 18" descr="graphic image small highlight"/>
          <p:cNvSpPr/>
          <p:nvPr/>
        </p:nvSpPr>
        <p:spPr>
          <a:xfrm>
            <a:off x="3559703" y="3477773"/>
            <a:ext cx="697437" cy="697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3337757" y="4285825"/>
            <a:ext cx="1162336" cy="696671"/>
          </a:xfrm>
          <a:custGeom>
            <a:avLst/>
            <a:gdLst>
              <a:gd name="connsiteX0" fmla="*/ 0 w 1444889"/>
              <a:gd name="connsiteY0" fmla="*/ 0 h 696671"/>
              <a:gd name="connsiteX1" fmla="*/ 1444889 w 1444889"/>
              <a:gd name="connsiteY1" fmla="*/ 0 h 696671"/>
              <a:gd name="connsiteX2" fmla="*/ 1444889 w 1444889"/>
              <a:gd name="connsiteY2" fmla="*/ 696671 h 696671"/>
              <a:gd name="connsiteX3" fmla="*/ 0 w 1444889"/>
              <a:gd name="connsiteY3" fmla="*/ 696671 h 696671"/>
              <a:gd name="connsiteX4" fmla="*/ 0 w 1444889"/>
              <a:gd name="connsiteY4" fmla="*/ 0 h 69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889" h="696671">
                <a:moveTo>
                  <a:pt x="0" y="0"/>
                </a:moveTo>
                <a:lnTo>
                  <a:pt x="1444889" y="0"/>
                </a:lnTo>
                <a:lnTo>
                  <a:pt x="1444889" y="696671"/>
                </a:lnTo>
                <a:lnTo>
                  <a:pt x="0" y="6966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8100" bIns="-1" numCol="1" spcCol="1270" anchor="t" anchorCtr="0">
            <a:noAutofit/>
          </a:bodyPr>
          <a:lstStyle/>
          <a:p>
            <a:pPr lvl="0" algn="ctr" defTabSz="666750">
              <a:lnSpc>
                <a:spcPct val="90000"/>
              </a:lnSpc>
              <a:spcBef>
                <a:spcPct val="0"/>
              </a:spcBef>
              <a:spcAft>
                <a:spcPct val="35000"/>
              </a:spcAft>
            </a:pPr>
            <a:r>
              <a:rPr lang="en-US" sz="1500" kern="1200" dirty="0" smtClean="0"/>
              <a:t>EUIPO</a:t>
            </a:r>
            <a:br>
              <a:rPr lang="en-US" sz="1500" kern="1200" dirty="0" smtClean="0"/>
            </a:br>
            <a:r>
              <a:rPr lang="en-US" sz="1200" kern="1200" dirty="0" smtClean="0"/>
              <a:t>Alicante, Spain</a:t>
            </a:r>
            <a:endParaRPr lang="en-US" sz="1200" kern="1200" dirty="0"/>
          </a:p>
        </p:txBody>
      </p:sp>
      <p:sp>
        <p:nvSpPr>
          <p:cNvPr id="22" name="Oval 21" descr="graphic image small highlight"/>
          <p:cNvSpPr/>
          <p:nvPr/>
        </p:nvSpPr>
        <p:spPr>
          <a:xfrm>
            <a:off x="4844872" y="3477773"/>
            <a:ext cx="697437" cy="697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22"/>
          <p:cNvSpPr/>
          <p:nvPr/>
        </p:nvSpPr>
        <p:spPr>
          <a:xfrm>
            <a:off x="4692457" y="4285825"/>
            <a:ext cx="1036521" cy="696671"/>
          </a:xfrm>
          <a:custGeom>
            <a:avLst/>
            <a:gdLst>
              <a:gd name="connsiteX0" fmla="*/ 0 w 1444889"/>
              <a:gd name="connsiteY0" fmla="*/ 0 h 696671"/>
              <a:gd name="connsiteX1" fmla="*/ 1444889 w 1444889"/>
              <a:gd name="connsiteY1" fmla="*/ 0 h 696671"/>
              <a:gd name="connsiteX2" fmla="*/ 1444889 w 1444889"/>
              <a:gd name="connsiteY2" fmla="*/ 696671 h 696671"/>
              <a:gd name="connsiteX3" fmla="*/ 0 w 1444889"/>
              <a:gd name="connsiteY3" fmla="*/ 696671 h 696671"/>
              <a:gd name="connsiteX4" fmla="*/ 0 w 1444889"/>
              <a:gd name="connsiteY4" fmla="*/ 0 h 69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889" h="696671">
                <a:moveTo>
                  <a:pt x="0" y="0"/>
                </a:moveTo>
                <a:lnTo>
                  <a:pt x="1444889" y="0"/>
                </a:lnTo>
                <a:lnTo>
                  <a:pt x="1444889" y="696671"/>
                </a:lnTo>
                <a:lnTo>
                  <a:pt x="0" y="6966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8100" bIns="-1" numCol="1" spcCol="1270" anchor="t" anchorCtr="0">
            <a:noAutofit/>
          </a:bodyPr>
          <a:lstStyle/>
          <a:p>
            <a:pPr lvl="0" algn="ctr" defTabSz="666750">
              <a:lnSpc>
                <a:spcPct val="90000"/>
              </a:lnSpc>
              <a:spcBef>
                <a:spcPct val="0"/>
              </a:spcBef>
              <a:spcAft>
                <a:spcPct val="35000"/>
              </a:spcAft>
            </a:pPr>
            <a:r>
              <a:rPr lang="en-US" sz="1500" kern="1200" dirty="0" smtClean="0"/>
              <a:t>KIPO</a:t>
            </a:r>
            <a:br>
              <a:rPr lang="en-US" sz="1500" kern="1200" dirty="0" smtClean="0"/>
            </a:br>
            <a:r>
              <a:rPr lang="en-US" sz="1200" kern="1200" dirty="0" smtClean="0"/>
              <a:t>Seoul, Korea</a:t>
            </a:r>
            <a:endParaRPr lang="en-US" sz="1200" kern="1200" dirty="0"/>
          </a:p>
        </p:txBody>
      </p:sp>
      <p:sp>
        <p:nvSpPr>
          <p:cNvPr id="25" name="Oval 24" descr="graphic image small highlight"/>
          <p:cNvSpPr/>
          <p:nvPr/>
        </p:nvSpPr>
        <p:spPr>
          <a:xfrm>
            <a:off x="6130041" y="3477773"/>
            <a:ext cx="697437" cy="697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25"/>
          <p:cNvSpPr/>
          <p:nvPr/>
        </p:nvSpPr>
        <p:spPr>
          <a:xfrm>
            <a:off x="5967551" y="4285825"/>
            <a:ext cx="1036135" cy="696671"/>
          </a:xfrm>
          <a:custGeom>
            <a:avLst/>
            <a:gdLst>
              <a:gd name="connsiteX0" fmla="*/ 0 w 1444889"/>
              <a:gd name="connsiteY0" fmla="*/ 0 h 696671"/>
              <a:gd name="connsiteX1" fmla="*/ 1444889 w 1444889"/>
              <a:gd name="connsiteY1" fmla="*/ 0 h 696671"/>
              <a:gd name="connsiteX2" fmla="*/ 1444889 w 1444889"/>
              <a:gd name="connsiteY2" fmla="*/ 696671 h 696671"/>
              <a:gd name="connsiteX3" fmla="*/ 0 w 1444889"/>
              <a:gd name="connsiteY3" fmla="*/ 696671 h 696671"/>
              <a:gd name="connsiteX4" fmla="*/ 0 w 1444889"/>
              <a:gd name="connsiteY4" fmla="*/ 0 h 69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889" h="696671">
                <a:moveTo>
                  <a:pt x="0" y="0"/>
                </a:moveTo>
                <a:lnTo>
                  <a:pt x="1444889" y="0"/>
                </a:lnTo>
                <a:lnTo>
                  <a:pt x="1444889" y="696671"/>
                </a:lnTo>
                <a:lnTo>
                  <a:pt x="0" y="6966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8100" bIns="-1" numCol="1" spcCol="1270" anchor="t" anchorCtr="0">
            <a:noAutofit/>
          </a:bodyPr>
          <a:lstStyle/>
          <a:p>
            <a:pPr lvl="0" algn="ctr" defTabSz="666750">
              <a:lnSpc>
                <a:spcPct val="90000"/>
              </a:lnSpc>
              <a:spcBef>
                <a:spcPct val="0"/>
              </a:spcBef>
              <a:spcAft>
                <a:spcPct val="35000"/>
              </a:spcAft>
            </a:pPr>
            <a:r>
              <a:rPr lang="en-US" sz="1500" kern="1200" dirty="0" smtClean="0"/>
              <a:t>JPO </a:t>
            </a:r>
            <a:br>
              <a:rPr lang="en-US" sz="1500" kern="1200" dirty="0" smtClean="0"/>
            </a:br>
            <a:r>
              <a:rPr lang="en-US" sz="1200" kern="1200" dirty="0" smtClean="0"/>
              <a:t>Tokyo, Japan</a:t>
            </a:r>
            <a:endParaRPr lang="en-US" sz="1200" kern="1200" dirty="0"/>
          </a:p>
        </p:txBody>
      </p:sp>
      <p:sp>
        <p:nvSpPr>
          <p:cNvPr id="28" name="Donut 27" descr="graphic image large highlight"/>
          <p:cNvSpPr/>
          <p:nvPr/>
        </p:nvSpPr>
        <p:spPr>
          <a:xfrm>
            <a:off x="7327069" y="3140593"/>
            <a:ext cx="1343646" cy="1343646"/>
          </a:xfrm>
          <a:prstGeom prst="donut">
            <a:avLst>
              <a:gd name="adj" fmla="val 20000"/>
            </a:avLst>
          </a:prstGeom>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Freeform 28"/>
          <p:cNvSpPr/>
          <p:nvPr/>
        </p:nvSpPr>
        <p:spPr>
          <a:xfrm>
            <a:off x="7249222" y="4580018"/>
            <a:ext cx="1670301" cy="804956"/>
          </a:xfrm>
          <a:custGeom>
            <a:avLst/>
            <a:gdLst>
              <a:gd name="connsiteX0" fmla="*/ 0 w 1670301"/>
              <a:gd name="connsiteY0" fmla="*/ 0 h 804956"/>
              <a:gd name="connsiteX1" fmla="*/ 1670301 w 1670301"/>
              <a:gd name="connsiteY1" fmla="*/ 0 h 804956"/>
              <a:gd name="connsiteX2" fmla="*/ 1670301 w 1670301"/>
              <a:gd name="connsiteY2" fmla="*/ 804956 h 804956"/>
              <a:gd name="connsiteX3" fmla="*/ 0 w 1670301"/>
              <a:gd name="connsiteY3" fmla="*/ 804956 h 804956"/>
              <a:gd name="connsiteX4" fmla="*/ 0 w 1670301"/>
              <a:gd name="connsiteY4" fmla="*/ 0 h 8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01" h="804956">
                <a:moveTo>
                  <a:pt x="0" y="0"/>
                </a:moveTo>
                <a:lnTo>
                  <a:pt x="1670301" y="0"/>
                </a:lnTo>
                <a:lnTo>
                  <a:pt x="1670301" y="804956"/>
                </a:lnTo>
                <a:lnTo>
                  <a:pt x="0" y="8049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79" tIns="0" rIns="0" bIns="-1" numCol="1" spcCol="1270" anchor="t" anchorCtr="0">
            <a:noAutofit/>
          </a:bodyPr>
          <a:lstStyle/>
          <a:p>
            <a:pPr lvl="0" algn="ctr" defTabSz="755650">
              <a:lnSpc>
                <a:spcPct val="90000"/>
              </a:lnSpc>
              <a:spcBef>
                <a:spcPct val="0"/>
              </a:spcBef>
              <a:spcAft>
                <a:spcPct val="35000"/>
              </a:spcAft>
            </a:pPr>
            <a:r>
              <a:rPr lang="en-US" sz="1500" kern="1200" dirty="0" smtClean="0"/>
              <a:t>ID5 Virtual Launch hosted by the USPTO</a:t>
            </a:r>
            <a:endParaRPr lang="en-US" sz="1500" kern="1200" dirty="0"/>
          </a:p>
        </p:txBody>
      </p:sp>
      <p:pic>
        <p:nvPicPr>
          <p:cNvPr id="5" name="Content Placeholder 6" descr="map of the world"/>
          <p:cNvPicPr>
            <a:picLocks/>
          </p:cNvPicPr>
          <p:nvPr/>
        </p:nvPicPr>
        <p:blipFill rotWithShape="1">
          <a:blip r:embed="rId2"/>
          <a:srcRect t="14576" b="24723"/>
          <a:stretch/>
        </p:blipFill>
        <p:spPr>
          <a:xfrm>
            <a:off x="2608858" y="772547"/>
            <a:ext cx="3926276" cy="2524309"/>
          </a:xfrm>
          <a:prstGeom prst="rect">
            <a:avLst/>
          </a:prstGeom>
        </p:spPr>
      </p:pic>
      <p:sp>
        <p:nvSpPr>
          <p:cNvPr id="6" name="TextBox 5"/>
          <p:cNvSpPr txBox="1"/>
          <p:nvPr/>
        </p:nvSpPr>
        <p:spPr>
          <a:xfrm>
            <a:off x="783069" y="3631330"/>
            <a:ext cx="685800" cy="369332"/>
          </a:xfrm>
          <a:prstGeom prst="rect">
            <a:avLst/>
          </a:prstGeom>
          <a:noFill/>
        </p:spPr>
        <p:txBody>
          <a:bodyPr wrap="square" rtlCol="0">
            <a:spAutoFit/>
          </a:bodyPr>
          <a:lstStyle/>
          <a:p>
            <a:r>
              <a:rPr lang="en-US" dirty="0" smtClean="0"/>
              <a:t>2015</a:t>
            </a:r>
            <a:endParaRPr lang="en-US" dirty="0"/>
          </a:p>
        </p:txBody>
      </p:sp>
      <p:sp>
        <p:nvSpPr>
          <p:cNvPr id="7" name="TextBox 6"/>
          <p:cNvSpPr txBox="1"/>
          <p:nvPr/>
        </p:nvSpPr>
        <p:spPr>
          <a:xfrm>
            <a:off x="2303545" y="3623612"/>
            <a:ext cx="685800" cy="369332"/>
          </a:xfrm>
          <a:prstGeom prst="rect">
            <a:avLst/>
          </a:prstGeom>
          <a:noFill/>
        </p:spPr>
        <p:txBody>
          <a:bodyPr wrap="square" rtlCol="0">
            <a:spAutoFit/>
          </a:bodyPr>
          <a:lstStyle/>
          <a:p>
            <a:r>
              <a:rPr lang="en-US" dirty="0" smtClean="0">
                <a:solidFill>
                  <a:schemeClr val="bg1"/>
                </a:solidFill>
              </a:rPr>
              <a:t>2016</a:t>
            </a:r>
            <a:endParaRPr lang="en-US" dirty="0">
              <a:solidFill>
                <a:schemeClr val="bg1"/>
              </a:solidFill>
            </a:endParaRPr>
          </a:p>
        </p:txBody>
      </p:sp>
      <p:sp>
        <p:nvSpPr>
          <p:cNvPr id="8" name="TextBox 7"/>
          <p:cNvSpPr txBox="1"/>
          <p:nvPr/>
        </p:nvSpPr>
        <p:spPr>
          <a:xfrm>
            <a:off x="3588714" y="3633595"/>
            <a:ext cx="685800" cy="369332"/>
          </a:xfrm>
          <a:prstGeom prst="rect">
            <a:avLst/>
          </a:prstGeom>
          <a:noFill/>
        </p:spPr>
        <p:txBody>
          <a:bodyPr wrap="square" rtlCol="0">
            <a:spAutoFit/>
          </a:bodyPr>
          <a:lstStyle/>
          <a:p>
            <a:r>
              <a:rPr lang="en-US" dirty="0" smtClean="0">
                <a:solidFill>
                  <a:schemeClr val="bg1"/>
                </a:solidFill>
              </a:rPr>
              <a:t>2017</a:t>
            </a:r>
            <a:endParaRPr lang="en-US" dirty="0">
              <a:solidFill>
                <a:schemeClr val="bg1"/>
              </a:solidFill>
            </a:endParaRPr>
          </a:p>
        </p:txBody>
      </p:sp>
      <p:sp>
        <p:nvSpPr>
          <p:cNvPr id="9" name="TextBox 8"/>
          <p:cNvSpPr txBox="1"/>
          <p:nvPr/>
        </p:nvSpPr>
        <p:spPr>
          <a:xfrm>
            <a:off x="4864866" y="3633595"/>
            <a:ext cx="685800" cy="369332"/>
          </a:xfrm>
          <a:prstGeom prst="rect">
            <a:avLst/>
          </a:prstGeom>
          <a:noFill/>
        </p:spPr>
        <p:txBody>
          <a:bodyPr wrap="square" rtlCol="0">
            <a:spAutoFit/>
          </a:bodyPr>
          <a:lstStyle/>
          <a:p>
            <a:r>
              <a:rPr lang="en-US" dirty="0" smtClean="0">
                <a:solidFill>
                  <a:schemeClr val="bg1"/>
                </a:solidFill>
              </a:rPr>
              <a:t>2018</a:t>
            </a:r>
            <a:endParaRPr lang="en-US" dirty="0">
              <a:solidFill>
                <a:schemeClr val="bg1"/>
              </a:solidFill>
            </a:endParaRPr>
          </a:p>
        </p:txBody>
      </p:sp>
      <p:sp>
        <p:nvSpPr>
          <p:cNvPr id="10" name="TextBox 9"/>
          <p:cNvSpPr txBox="1"/>
          <p:nvPr/>
        </p:nvSpPr>
        <p:spPr>
          <a:xfrm>
            <a:off x="6142719" y="3633595"/>
            <a:ext cx="685800" cy="369332"/>
          </a:xfrm>
          <a:prstGeom prst="rect">
            <a:avLst/>
          </a:prstGeom>
          <a:noFill/>
        </p:spPr>
        <p:txBody>
          <a:bodyPr wrap="square" rtlCol="0">
            <a:spAutoFit/>
          </a:bodyPr>
          <a:lstStyle/>
          <a:p>
            <a:r>
              <a:rPr lang="en-US" dirty="0" smtClean="0">
                <a:solidFill>
                  <a:schemeClr val="bg1"/>
                </a:solidFill>
              </a:rPr>
              <a:t>2019</a:t>
            </a:r>
            <a:endParaRPr lang="en-US" dirty="0">
              <a:solidFill>
                <a:schemeClr val="bg1"/>
              </a:solidFill>
            </a:endParaRPr>
          </a:p>
        </p:txBody>
      </p:sp>
      <p:sp>
        <p:nvSpPr>
          <p:cNvPr id="11" name="TextBox 10"/>
          <p:cNvSpPr txBox="1"/>
          <p:nvPr/>
        </p:nvSpPr>
        <p:spPr>
          <a:xfrm>
            <a:off x="7655992" y="3631330"/>
            <a:ext cx="685800" cy="369332"/>
          </a:xfrm>
          <a:prstGeom prst="rect">
            <a:avLst/>
          </a:prstGeom>
          <a:noFill/>
        </p:spPr>
        <p:txBody>
          <a:bodyPr wrap="square" rtlCol="0">
            <a:spAutoFit/>
          </a:bodyPr>
          <a:lstStyle/>
          <a:p>
            <a:r>
              <a:rPr lang="en-US" dirty="0" smtClean="0"/>
              <a:t>2020</a:t>
            </a:r>
            <a:endParaRPr lang="en-US" dirty="0"/>
          </a:p>
        </p:txBody>
      </p:sp>
    </p:spTree>
    <p:extLst>
      <p:ext uri="{BB962C8B-B14F-4D97-AF65-F5344CB8AC3E}">
        <p14:creationId xmlns:p14="http://schemas.microsoft.com/office/powerpoint/2010/main" val="424329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ID5</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smtClean="0"/>
              <a:t>Studies and analysis of design protections related to grace period, partial designs, and new and emerging technologies</a:t>
            </a:r>
          </a:p>
          <a:p>
            <a:pPr lvl="1">
              <a:lnSpc>
                <a:spcPct val="120000"/>
              </a:lnSpc>
            </a:pPr>
            <a:r>
              <a:rPr lang="en-US" dirty="0" smtClean="0"/>
              <a:t>Since 2015, 4 of 5 partner offices have adopted a 12 month grace period for designs.</a:t>
            </a:r>
          </a:p>
          <a:p>
            <a:pPr lvl="1">
              <a:lnSpc>
                <a:spcPct val="120000"/>
              </a:lnSpc>
            </a:pPr>
            <a:r>
              <a:rPr lang="en-US" dirty="0" smtClean="0"/>
              <a:t>4 of 5 partners provide protections for less than the whole product, and practices are continuing to evolve. </a:t>
            </a:r>
          </a:p>
          <a:p>
            <a:pPr lvl="1">
              <a:lnSpc>
                <a:spcPct val="120000"/>
              </a:lnSpc>
            </a:pPr>
            <a:r>
              <a:rPr lang="en-US" dirty="0" smtClean="0"/>
              <a:t>All 5 partners provide protections in digital environments, and practices are changing. </a:t>
            </a:r>
          </a:p>
          <a:p>
            <a:pPr lvl="2">
              <a:lnSpc>
                <a:spcPct val="120000"/>
              </a:lnSpc>
            </a:pPr>
            <a:r>
              <a:rPr lang="en-US" dirty="0" smtClean="0"/>
              <a:t>Divergences in interpretations of the underlying article of manufacture.</a:t>
            </a:r>
          </a:p>
          <a:p>
            <a:pPr lvl="2">
              <a:lnSpc>
                <a:spcPct val="120000"/>
              </a:lnSpc>
            </a:pPr>
            <a:r>
              <a:rPr lang="en-US" dirty="0" smtClean="0"/>
              <a:t>Divergences in file formats.</a:t>
            </a:r>
          </a:p>
          <a:p>
            <a:pPr>
              <a:lnSpc>
                <a:spcPct val="120000"/>
              </a:lnSpc>
            </a:pPr>
            <a:r>
              <a:rPr lang="en-US" dirty="0" smtClean="0"/>
              <a:t>All five offices implemented WIPO DAS.</a:t>
            </a:r>
          </a:p>
          <a:p>
            <a:pPr>
              <a:lnSpc>
                <a:spcPct val="120000"/>
              </a:lnSpc>
            </a:pPr>
            <a:r>
              <a:rPr lang="en-US" dirty="0" smtClean="0"/>
              <a:t>ID5 joint recommendation on design formality practices.</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11</a:t>
            </a:fld>
            <a:endParaRPr lang="en-US" dirty="0"/>
          </a:p>
        </p:txBody>
      </p:sp>
    </p:spTree>
    <p:extLst>
      <p:ext uri="{BB962C8B-B14F-4D97-AF65-F5344CB8AC3E}">
        <p14:creationId xmlns:p14="http://schemas.microsoft.com/office/powerpoint/2010/main" val="3181324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stakeholders</a:t>
            </a:r>
            <a:endParaRPr lang="en-US" sz="3200"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altLang="en-US" sz="3000" dirty="0" smtClean="0"/>
              <a:t>How to get involved:</a:t>
            </a:r>
          </a:p>
          <a:p>
            <a:pPr lvl="1">
              <a:lnSpc>
                <a:spcPct val="110000"/>
              </a:lnSpc>
            </a:pPr>
            <a:r>
              <a:rPr lang="en-US" altLang="en-US" sz="2600" dirty="0" smtClean="0"/>
              <a:t>WIPO</a:t>
            </a:r>
          </a:p>
          <a:p>
            <a:pPr lvl="2">
              <a:lnSpc>
                <a:spcPct val="110000"/>
              </a:lnSpc>
            </a:pPr>
            <a:r>
              <a:rPr lang="en-US" altLang="en-US" sz="2200" dirty="0" smtClean="0"/>
              <a:t>Observer status</a:t>
            </a:r>
          </a:p>
          <a:p>
            <a:pPr lvl="2">
              <a:lnSpc>
                <a:spcPct val="110000"/>
              </a:lnSpc>
            </a:pPr>
            <a:r>
              <a:rPr lang="en-US" altLang="en-US" sz="2200" dirty="0" smtClean="0"/>
              <a:t>User sessions</a:t>
            </a:r>
          </a:p>
          <a:p>
            <a:pPr lvl="2">
              <a:lnSpc>
                <a:spcPct val="110000"/>
              </a:lnSpc>
            </a:pPr>
            <a:r>
              <a:rPr lang="en-US" altLang="en-US" sz="2200" dirty="0" smtClean="0"/>
              <a:t>Continue direct communications with USPTO headquarters on relevant WIPO design issues</a:t>
            </a:r>
          </a:p>
          <a:p>
            <a:pPr lvl="2">
              <a:lnSpc>
                <a:spcPct val="110000"/>
              </a:lnSpc>
            </a:pPr>
            <a:r>
              <a:rPr lang="en-US" altLang="en-US" sz="2200" dirty="0" smtClean="0"/>
              <a:t>Continue to identify and raise issues through stakeholder meetings such as AIPLA, IPO, ABA, design specific conferences and forums</a:t>
            </a:r>
          </a:p>
          <a:p>
            <a:pPr lvl="2">
              <a:lnSpc>
                <a:spcPct val="110000"/>
              </a:lnSpc>
            </a:pPr>
            <a:r>
              <a:rPr lang="en-US" altLang="en-US" sz="2200" dirty="0" smtClean="0"/>
              <a:t>Collaborate with international stakeholder groups</a:t>
            </a:r>
          </a:p>
          <a:p>
            <a:pPr marL="457200" lvl="1" indent="0">
              <a:buNone/>
            </a:pPr>
            <a:endParaRPr lang="en-US" altLang="en-US" sz="2600" dirty="0" smtClean="0"/>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12</a:t>
            </a:fld>
            <a:endParaRPr lang="en-US" dirty="0"/>
          </a:p>
        </p:txBody>
      </p:sp>
      <p:pic>
        <p:nvPicPr>
          <p:cNvPr id="5" name="Picture 4" descr="image of WIPO web page contact us page"/>
          <p:cNvPicPr>
            <a:picLocks noChangeAspect="1"/>
          </p:cNvPicPr>
          <p:nvPr/>
        </p:nvPicPr>
        <p:blipFill>
          <a:blip r:embed="rId2"/>
          <a:stretch>
            <a:fillRect/>
          </a:stretch>
        </p:blipFill>
        <p:spPr>
          <a:xfrm>
            <a:off x="4274456" y="1526777"/>
            <a:ext cx="4624119" cy="1368823"/>
          </a:xfrm>
          <a:prstGeom prst="rect">
            <a:avLst/>
          </a:prstGeom>
        </p:spPr>
      </p:pic>
    </p:spTree>
    <p:extLst>
      <p:ext uri="{BB962C8B-B14F-4D97-AF65-F5344CB8AC3E}">
        <p14:creationId xmlns:p14="http://schemas.microsoft.com/office/powerpoint/2010/main" val="248369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stakeholders</a:t>
            </a:r>
            <a:endParaRPr lang="en-US" sz="3200" dirty="0"/>
          </a:p>
        </p:txBody>
      </p:sp>
      <p:sp>
        <p:nvSpPr>
          <p:cNvPr id="3" name="Content Placeholder 2"/>
          <p:cNvSpPr>
            <a:spLocks noGrp="1"/>
          </p:cNvSpPr>
          <p:nvPr>
            <p:ph idx="1"/>
          </p:nvPr>
        </p:nvSpPr>
        <p:spPr>
          <a:xfrm>
            <a:off x="457200" y="1447584"/>
            <a:ext cx="5921829" cy="3786267"/>
          </a:xfrm>
        </p:spPr>
        <p:txBody>
          <a:bodyPr>
            <a:normAutofit fontScale="77500" lnSpcReduction="20000"/>
          </a:bodyPr>
          <a:lstStyle/>
          <a:p>
            <a:pPr>
              <a:lnSpc>
                <a:spcPct val="120000"/>
              </a:lnSpc>
            </a:pPr>
            <a:r>
              <a:rPr lang="en-US" altLang="en-US" sz="3000" dirty="0" smtClean="0"/>
              <a:t>How to get involved:</a:t>
            </a:r>
          </a:p>
          <a:p>
            <a:pPr lvl="1">
              <a:lnSpc>
                <a:spcPct val="120000"/>
              </a:lnSpc>
            </a:pPr>
            <a:r>
              <a:rPr lang="en-US" altLang="en-US" sz="2600" dirty="0" smtClean="0"/>
              <a:t>ID5 </a:t>
            </a:r>
          </a:p>
          <a:p>
            <a:pPr lvl="2">
              <a:lnSpc>
                <a:spcPct val="120000"/>
              </a:lnSpc>
            </a:pPr>
            <a:r>
              <a:rPr lang="en-US" altLang="en-US" sz="2200" dirty="0" smtClean="0"/>
              <a:t>Participate in user sessions held on the margins of the annual meeting.</a:t>
            </a:r>
          </a:p>
          <a:p>
            <a:pPr lvl="2">
              <a:lnSpc>
                <a:spcPct val="120000"/>
              </a:lnSpc>
            </a:pPr>
            <a:r>
              <a:rPr lang="en-US" altLang="en-US" sz="2200" dirty="0" smtClean="0"/>
              <a:t>Continue </a:t>
            </a:r>
            <a:r>
              <a:rPr lang="en-US" altLang="en-US" sz="2200" dirty="0"/>
              <a:t>direct communications with </a:t>
            </a:r>
            <a:r>
              <a:rPr lang="en-US" altLang="en-US" sz="2200" dirty="0" smtClean="0"/>
              <a:t>USPTO headquarters </a:t>
            </a:r>
            <a:r>
              <a:rPr lang="en-US" altLang="en-US" sz="2200" dirty="0"/>
              <a:t>on relevant WIPO </a:t>
            </a:r>
            <a:r>
              <a:rPr lang="en-US" altLang="en-US" sz="2200" dirty="0" smtClean="0"/>
              <a:t>issues.</a:t>
            </a:r>
            <a:endParaRPr lang="en-US" altLang="en-US" sz="2200" dirty="0"/>
          </a:p>
          <a:p>
            <a:pPr lvl="2">
              <a:lnSpc>
                <a:spcPct val="120000"/>
              </a:lnSpc>
            </a:pPr>
            <a:r>
              <a:rPr lang="en-US" altLang="en-US" sz="2200" dirty="0"/>
              <a:t>Continue to identify and raise issues through stakeholder </a:t>
            </a:r>
            <a:r>
              <a:rPr lang="en-US" altLang="en-US" sz="2200" dirty="0" smtClean="0"/>
              <a:t>meetings and at design-specific </a:t>
            </a:r>
            <a:r>
              <a:rPr lang="en-US" altLang="en-US" sz="2200" dirty="0"/>
              <a:t>conferences and </a:t>
            </a:r>
            <a:r>
              <a:rPr lang="en-US" altLang="en-US" sz="2200" dirty="0" smtClean="0"/>
              <a:t>forums.</a:t>
            </a:r>
          </a:p>
          <a:p>
            <a:pPr lvl="2">
              <a:lnSpc>
                <a:spcPct val="120000"/>
              </a:lnSpc>
            </a:pPr>
            <a:r>
              <a:rPr lang="en-US" altLang="en-US" sz="2200" dirty="0" smtClean="0"/>
              <a:t>Collaborate with international stakeholder groups.</a:t>
            </a:r>
          </a:p>
          <a:p>
            <a:pPr marL="914400" lvl="2" indent="0">
              <a:lnSpc>
                <a:spcPct val="120000"/>
              </a:lnSpc>
              <a:buNone/>
            </a:pPr>
            <a:endParaRPr lang="en-US" altLang="en-US" sz="2200" dirty="0"/>
          </a:p>
          <a:p>
            <a:pPr marL="914400" lvl="2" indent="0">
              <a:lnSpc>
                <a:spcPct val="120000"/>
              </a:lnSpc>
              <a:buNone/>
            </a:pPr>
            <a:endParaRPr lang="en-US" altLang="en-US" sz="2200" dirty="0" smtClean="0"/>
          </a:p>
          <a:p>
            <a:pPr lvl="1">
              <a:lnSpc>
                <a:spcPct val="120000"/>
              </a:lnSpc>
            </a:pPr>
            <a:endParaRPr lang="en-US" altLang="en-US" sz="2600" dirty="0" smtClean="0"/>
          </a:p>
          <a:p>
            <a:pPr>
              <a:lnSpc>
                <a:spcPct val="120000"/>
              </a:lnSpc>
            </a:pP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13</a:t>
            </a:fld>
            <a:endParaRPr lang="en-US" dirty="0"/>
          </a:p>
        </p:txBody>
      </p:sp>
      <p:pic>
        <p:nvPicPr>
          <p:cNvPr id="7" name="Content Placeholder 6" descr="ID5 Industrial design 2, 2020 key art"/>
          <p:cNvPicPr>
            <a:picLocks noGrp="1" noChangeAspect="1"/>
          </p:cNvPicPr>
          <p:nvPr>
            <p:ph sz="half" idx="4294967295"/>
          </p:nvPr>
        </p:nvPicPr>
        <p:blipFill>
          <a:blip r:embed="rId2"/>
          <a:stretch>
            <a:fillRect/>
          </a:stretch>
        </p:blipFill>
        <p:spPr>
          <a:xfrm>
            <a:off x="6518828" y="1850570"/>
            <a:ext cx="2167972" cy="3201471"/>
          </a:xfrm>
          <a:prstGeom prst="rect">
            <a:avLst/>
          </a:prstGeom>
        </p:spPr>
      </p:pic>
    </p:spTree>
    <p:extLst>
      <p:ext uri="{BB962C8B-B14F-4D97-AF65-F5344CB8AC3E}">
        <p14:creationId xmlns:p14="http://schemas.microsoft.com/office/powerpoint/2010/main" val="374434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193589"/>
            <a:ext cx="8229600" cy="3786267"/>
          </a:xfrm>
        </p:spPr>
        <p:txBody>
          <a:bodyPr>
            <a:normAutofit/>
          </a:bodyPr>
          <a:lstStyle/>
          <a:p>
            <a:pPr>
              <a:spcBef>
                <a:spcPts val="1200"/>
              </a:spcBef>
            </a:pPr>
            <a:r>
              <a:rPr lang="en-US" sz="2600" dirty="0" smtClean="0"/>
              <a:t>International efforts help advance important industrial design objectives.</a:t>
            </a:r>
          </a:p>
          <a:p>
            <a:pPr>
              <a:spcBef>
                <a:spcPts val="1200"/>
              </a:spcBef>
            </a:pPr>
            <a:r>
              <a:rPr lang="en-US" sz="2600" dirty="0" smtClean="0"/>
              <a:t>Strategic and coordinated efforts are being undertaken to address stakeholder concerns around the globe.</a:t>
            </a:r>
          </a:p>
          <a:p>
            <a:pPr>
              <a:spcBef>
                <a:spcPts val="1200"/>
              </a:spcBef>
            </a:pPr>
            <a:r>
              <a:rPr lang="en-US" sz="2600" dirty="0" smtClean="0"/>
              <a:t>Continued communication/collaboration with stakeholders help drive USPTO efforts.</a:t>
            </a:r>
            <a:endParaRPr lang="en-US" sz="26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14</a:t>
            </a:fld>
            <a:endParaRPr lang="en-US" dirty="0"/>
          </a:p>
        </p:txBody>
      </p:sp>
    </p:spTree>
    <p:extLst>
      <p:ext uri="{BB962C8B-B14F-4D97-AF65-F5344CB8AC3E}">
        <p14:creationId xmlns:p14="http://schemas.microsoft.com/office/powerpoint/2010/main" val="132265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4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Industrial </a:t>
            </a:r>
            <a:r>
              <a:rPr lang="en-US"/>
              <a:t>design </a:t>
            </a:r>
            <a:r>
              <a:rPr lang="en-US" smtClean="0"/>
              <a:t>in </a:t>
            </a:r>
            <a:r>
              <a:rPr lang="en-US" dirty="0"/>
              <a:t>international forums</a:t>
            </a:r>
            <a:endParaRPr lang="en-US" b="1" dirty="0"/>
          </a:p>
        </p:txBody>
      </p:sp>
      <p:sp>
        <p:nvSpPr>
          <p:cNvPr id="3" name="Subtitle 2"/>
          <p:cNvSpPr>
            <a:spLocks noGrp="1"/>
          </p:cNvSpPr>
          <p:nvPr>
            <p:ph type="subTitle" idx="1"/>
          </p:nvPr>
        </p:nvSpPr>
        <p:spPr>
          <a:xfrm>
            <a:off x="685801" y="2875951"/>
            <a:ext cx="7086600" cy="1460500"/>
          </a:xfrm>
        </p:spPr>
        <p:txBody>
          <a:bodyPr/>
          <a:lstStyle/>
          <a:p>
            <a:r>
              <a:rPr lang="en-US"/>
              <a:t>Mary Critharis - Chief Policy Officer and Director for International Affairs</a:t>
            </a:r>
            <a:r>
              <a:rPr lang="en-US" smtClean="0"/>
              <a:t> </a:t>
            </a:r>
            <a:r>
              <a:rPr lang="en-US" dirty="0" smtClean="0"/>
              <a:t/>
            </a:r>
            <a:br>
              <a:rPr lang="en-US" dirty="0" smtClean="0"/>
            </a:br>
            <a:r>
              <a:rPr lang="en-US" dirty="0" smtClean="0"/>
              <a:t>February 9, 2021</a:t>
            </a:r>
            <a:endParaRPr lang="en-US" dirty="0"/>
          </a:p>
        </p:txBody>
      </p:sp>
    </p:spTree>
    <p:extLst>
      <p:ext uri="{BB962C8B-B14F-4D97-AF65-F5344CB8AC3E}">
        <p14:creationId xmlns:p14="http://schemas.microsoft.com/office/powerpoint/2010/main" val="4176538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Overview</a:t>
            </a:r>
            <a:endParaRPr lang="en-US" dirty="0"/>
          </a:p>
        </p:txBody>
      </p:sp>
      <p:sp>
        <p:nvSpPr>
          <p:cNvPr id="3" name="Content Placeholder 2"/>
          <p:cNvSpPr>
            <a:spLocks noGrp="1"/>
          </p:cNvSpPr>
          <p:nvPr>
            <p:ph idx="1"/>
          </p:nvPr>
        </p:nvSpPr>
        <p:spPr/>
        <p:txBody>
          <a:bodyPr>
            <a:normAutofit fontScale="92500" lnSpcReduction="20000"/>
          </a:bodyPr>
          <a:lstStyle/>
          <a:p>
            <a:pPr>
              <a:lnSpc>
                <a:spcPct val="120000"/>
              </a:lnSpc>
            </a:pPr>
            <a:r>
              <a:rPr lang="en-US" dirty="0" smtClean="0"/>
              <a:t>International strategic objectives</a:t>
            </a:r>
          </a:p>
          <a:p>
            <a:pPr lvl="1">
              <a:lnSpc>
                <a:spcPct val="120000"/>
              </a:lnSpc>
              <a:spcBef>
                <a:spcPts val="600"/>
              </a:spcBef>
            </a:pPr>
            <a:r>
              <a:rPr lang="en-US" dirty="0" smtClean="0"/>
              <a:t>International fora</a:t>
            </a:r>
          </a:p>
          <a:p>
            <a:pPr lvl="2">
              <a:lnSpc>
                <a:spcPct val="120000"/>
              </a:lnSpc>
              <a:spcBef>
                <a:spcPts val="600"/>
              </a:spcBef>
            </a:pPr>
            <a:r>
              <a:rPr lang="en-US" dirty="0" smtClean="0"/>
              <a:t>Standing Committee on the Law of Trademarks, Industrial Designs and Geographical Indications (SCT).</a:t>
            </a:r>
          </a:p>
          <a:p>
            <a:pPr lvl="2">
              <a:lnSpc>
                <a:spcPct val="120000"/>
              </a:lnSpc>
              <a:spcBef>
                <a:spcPts val="600"/>
              </a:spcBef>
            </a:pPr>
            <a:r>
              <a:rPr lang="en-US" dirty="0" smtClean="0"/>
              <a:t>Hague Working Group.</a:t>
            </a:r>
          </a:p>
          <a:p>
            <a:pPr lvl="1">
              <a:lnSpc>
                <a:spcPct val="120000"/>
              </a:lnSpc>
              <a:spcBef>
                <a:spcPts val="600"/>
              </a:spcBef>
            </a:pPr>
            <a:r>
              <a:rPr lang="en-US" dirty="0" smtClean="0"/>
              <a:t>Bilateral and multilateral agreements/initiatives</a:t>
            </a:r>
          </a:p>
          <a:p>
            <a:pPr lvl="2">
              <a:lnSpc>
                <a:spcPct val="120000"/>
              </a:lnSpc>
              <a:spcBef>
                <a:spcPts val="600"/>
              </a:spcBef>
            </a:pPr>
            <a:r>
              <a:rPr lang="en-US" dirty="0" smtClean="0"/>
              <a:t>ID5</a:t>
            </a:r>
          </a:p>
          <a:p>
            <a:pPr>
              <a:lnSpc>
                <a:spcPct val="120000"/>
              </a:lnSpc>
            </a:pPr>
            <a:r>
              <a:rPr lang="en-US" dirty="0" smtClean="0"/>
              <a:t>Role of stakeholders</a:t>
            </a:r>
          </a:p>
          <a:p>
            <a:pPr>
              <a:lnSpc>
                <a:spcPct val="120000"/>
              </a:lnSpc>
            </a:pPr>
            <a:r>
              <a:rPr lang="en-US" dirty="0" smtClean="0"/>
              <a:t>Conclusion</a:t>
            </a:r>
            <a:endParaRPr lang="en-US"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3</a:t>
            </a:fld>
            <a:endParaRPr lang="en-US" dirty="0"/>
          </a:p>
        </p:txBody>
      </p:sp>
    </p:spTree>
    <p:extLst>
      <p:ext uri="{BB962C8B-B14F-4D97-AF65-F5344CB8AC3E}">
        <p14:creationId xmlns:p14="http://schemas.microsoft.com/office/powerpoint/2010/main" val="3685067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International strategic objectives</a:t>
            </a:r>
            <a:endParaRPr lang="en-US" dirty="0"/>
          </a:p>
        </p:txBody>
      </p:sp>
      <p:sp>
        <p:nvSpPr>
          <p:cNvPr id="3" name="Content Placeholder 2"/>
          <p:cNvSpPr>
            <a:spLocks noGrp="1"/>
          </p:cNvSpPr>
          <p:nvPr>
            <p:ph idx="1"/>
          </p:nvPr>
        </p:nvSpPr>
        <p:spPr/>
        <p:txBody>
          <a:bodyPr>
            <a:noAutofit/>
          </a:bodyPr>
          <a:lstStyle/>
          <a:p>
            <a:pPr>
              <a:spcBef>
                <a:spcPts val="1200"/>
              </a:spcBef>
            </a:pPr>
            <a:r>
              <a:rPr lang="en-US" altLang="en-US" sz="2400" dirty="0" smtClean="0"/>
              <a:t>Develop and improve industrial design protection around the world through interactions and engagement at international forums.</a:t>
            </a:r>
          </a:p>
          <a:p>
            <a:pPr>
              <a:spcBef>
                <a:spcPts val="1200"/>
              </a:spcBef>
            </a:pPr>
            <a:r>
              <a:rPr lang="en-US" altLang="en-US" sz="2400" dirty="0" smtClean="0"/>
              <a:t>Enter into cooperative agreements with other IP offices to further efficiencies.</a:t>
            </a:r>
          </a:p>
          <a:p>
            <a:pPr>
              <a:spcBef>
                <a:spcPts val="1200"/>
              </a:spcBef>
            </a:pPr>
            <a:r>
              <a:rPr lang="en-US" altLang="en-US" sz="2400" dirty="0" smtClean="0"/>
              <a:t>Provide industrial design expertise via bilateral engagements with foreign governments, and participate in negotiations with the United States Trade Representative (USTR) on IP aspects of trade issues.</a:t>
            </a:r>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4</a:t>
            </a:fld>
            <a:endParaRPr lang="en-US" dirty="0"/>
          </a:p>
        </p:txBody>
      </p:sp>
    </p:spTree>
    <p:extLst>
      <p:ext uri="{BB962C8B-B14F-4D97-AF65-F5344CB8AC3E}">
        <p14:creationId xmlns:p14="http://schemas.microsoft.com/office/powerpoint/2010/main" val="2939904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International strategic objectives</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altLang="en-US" dirty="0" smtClean="0"/>
              <a:t>Engage internationally to help develop and improve industrial design protection systems, including through:</a:t>
            </a:r>
          </a:p>
          <a:p>
            <a:pPr lvl="1">
              <a:lnSpc>
                <a:spcPct val="120000"/>
              </a:lnSpc>
            </a:pPr>
            <a:r>
              <a:rPr lang="en-US" dirty="0" smtClean="0"/>
              <a:t>Engagement with international organizations to promote and improve design practices;</a:t>
            </a:r>
          </a:p>
          <a:p>
            <a:pPr lvl="1">
              <a:lnSpc>
                <a:spcPct val="120000"/>
              </a:lnSpc>
            </a:pPr>
            <a:r>
              <a:rPr lang="en-US" dirty="0" smtClean="0"/>
              <a:t>Provision of technical assistance and capacity-building programs; and</a:t>
            </a:r>
          </a:p>
          <a:p>
            <a:pPr lvl="1">
              <a:lnSpc>
                <a:spcPct val="120000"/>
              </a:lnSpc>
            </a:pPr>
            <a:r>
              <a:rPr lang="en-US" dirty="0" smtClean="0"/>
              <a:t>Participation in trade discussions related to designs.</a:t>
            </a: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5</a:t>
            </a:fld>
            <a:endParaRPr lang="en-US" dirty="0"/>
          </a:p>
        </p:txBody>
      </p:sp>
    </p:spTree>
    <p:extLst>
      <p:ext uri="{BB962C8B-B14F-4D97-AF65-F5344CB8AC3E}">
        <p14:creationId xmlns:p14="http://schemas.microsoft.com/office/powerpoint/2010/main" val="266355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International strategic objectives</a:t>
            </a:r>
          </a:p>
        </p:txBody>
      </p:sp>
      <p:sp>
        <p:nvSpPr>
          <p:cNvPr id="3" name="Content Placeholder 2"/>
          <p:cNvSpPr>
            <a:spLocks noGrp="1"/>
          </p:cNvSpPr>
          <p:nvPr>
            <p:ph idx="1"/>
          </p:nvPr>
        </p:nvSpPr>
        <p:spPr>
          <a:xfrm>
            <a:off x="457200" y="1447585"/>
            <a:ext cx="8229600" cy="741190"/>
          </a:xfrm>
        </p:spPr>
        <p:txBody>
          <a:bodyPr>
            <a:normAutofit/>
          </a:bodyPr>
          <a:lstStyle/>
          <a:p>
            <a:r>
              <a:rPr lang="en-US" altLang="en-US" sz="2000" dirty="0"/>
              <a:t>Develop and improve industrial design protections around the world through </a:t>
            </a:r>
            <a:r>
              <a:rPr lang="en-US" altLang="en-US" sz="2000" dirty="0" smtClean="0"/>
              <a:t>engagements </a:t>
            </a:r>
            <a:r>
              <a:rPr lang="en-US" altLang="en-US" sz="2000" dirty="0"/>
              <a:t>at international forums</a:t>
            </a: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6</a:t>
            </a:fld>
            <a:endParaRPr lang="en-US" dirty="0"/>
          </a:p>
        </p:txBody>
      </p:sp>
      <p:sp>
        <p:nvSpPr>
          <p:cNvPr id="6" name="Freeform 5" descr="highlight box"/>
          <p:cNvSpPr/>
          <p:nvPr/>
        </p:nvSpPr>
        <p:spPr>
          <a:xfrm>
            <a:off x="914399" y="2224585"/>
            <a:ext cx="7398327" cy="749875"/>
          </a:xfrm>
          <a:custGeom>
            <a:avLst/>
            <a:gdLst>
              <a:gd name="connsiteX0" fmla="*/ 0 w 5600535"/>
              <a:gd name="connsiteY0" fmla="*/ 77234 h 772343"/>
              <a:gd name="connsiteX1" fmla="*/ 77234 w 5600535"/>
              <a:gd name="connsiteY1" fmla="*/ 0 h 772343"/>
              <a:gd name="connsiteX2" fmla="*/ 5523301 w 5600535"/>
              <a:gd name="connsiteY2" fmla="*/ 0 h 772343"/>
              <a:gd name="connsiteX3" fmla="*/ 5600535 w 5600535"/>
              <a:gd name="connsiteY3" fmla="*/ 77234 h 772343"/>
              <a:gd name="connsiteX4" fmla="*/ 5600535 w 5600535"/>
              <a:gd name="connsiteY4" fmla="*/ 695109 h 772343"/>
              <a:gd name="connsiteX5" fmla="*/ 5523301 w 5600535"/>
              <a:gd name="connsiteY5" fmla="*/ 772343 h 772343"/>
              <a:gd name="connsiteX6" fmla="*/ 77234 w 5600535"/>
              <a:gd name="connsiteY6" fmla="*/ 772343 h 772343"/>
              <a:gd name="connsiteX7" fmla="*/ 0 w 5600535"/>
              <a:gd name="connsiteY7" fmla="*/ 695109 h 772343"/>
              <a:gd name="connsiteX8" fmla="*/ 0 w 5600535"/>
              <a:gd name="connsiteY8" fmla="*/ 77234 h 7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0535" h="772343">
                <a:moveTo>
                  <a:pt x="0" y="77234"/>
                </a:moveTo>
                <a:cubicBezTo>
                  <a:pt x="0" y="34579"/>
                  <a:pt x="34579" y="0"/>
                  <a:pt x="77234" y="0"/>
                </a:cubicBezTo>
                <a:lnTo>
                  <a:pt x="5523301" y="0"/>
                </a:lnTo>
                <a:cubicBezTo>
                  <a:pt x="5565956" y="0"/>
                  <a:pt x="5600535" y="34579"/>
                  <a:pt x="5600535" y="77234"/>
                </a:cubicBezTo>
                <a:lnTo>
                  <a:pt x="5600535" y="695109"/>
                </a:lnTo>
                <a:cubicBezTo>
                  <a:pt x="5600535" y="737764"/>
                  <a:pt x="5565956" y="772343"/>
                  <a:pt x="5523301" y="772343"/>
                </a:cubicBezTo>
                <a:lnTo>
                  <a:pt x="77234" y="772343"/>
                </a:lnTo>
                <a:cubicBezTo>
                  <a:pt x="34579" y="772343"/>
                  <a:pt x="0" y="737764"/>
                  <a:pt x="0" y="695109"/>
                </a:cubicBezTo>
                <a:lnTo>
                  <a:pt x="0" y="7723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43061" tIns="45720" rIns="45720" bIns="45720" numCol="1" spcCol="1270" anchor="t" anchorCtr="0">
            <a:noAutofit/>
          </a:bodyPr>
          <a:lstStyle/>
          <a:p>
            <a:pPr lvl="0" algn="l" defTabSz="533400">
              <a:lnSpc>
                <a:spcPct val="90000"/>
              </a:lnSpc>
              <a:spcBef>
                <a:spcPct val="0"/>
              </a:spcBef>
              <a:spcAft>
                <a:spcPct val="35000"/>
              </a:spcAft>
            </a:pPr>
            <a:r>
              <a:rPr lang="en-US" sz="1200" b="1" kern="1200" dirty="0" smtClean="0"/>
              <a:t>World Intellectual Property Organization (WIPO)</a:t>
            </a:r>
            <a:endParaRPr lang="en-US" sz="1200" b="1" kern="1200" dirty="0"/>
          </a:p>
          <a:p>
            <a:pPr marL="57150" lvl="1" indent="-57150" algn="l" defTabSz="355600">
              <a:spcBef>
                <a:spcPct val="0"/>
              </a:spcBef>
              <a:spcAft>
                <a:spcPct val="15000"/>
              </a:spcAft>
              <a:buChar char="••"/>
            </a:pPr>
            <a:r>
              <a:rPr lang="en-US" sz="800" b="1" i="1" kern="1200" dirty="0" smtClean="0"/>
              <a:t>Harmonization and technical support</a:t>
            </a:r>
            <a:r>
              <a:rPr lang="en-US" sz="800" kern="1200" dirty="0" smtClean="0"/>
              <a:t> through the Standing Committee on the Law of Trademarks, Industrial Designs and Geographical Indications, the Hague Working Group, etc.</a:t>
            </a:r>
            <a:endParaRPr lang="en-US" sz="800" kern="1200" dirty="0"/>
          </a:p>
          <a:p>
            <a:pPr marL="57150" lvl="1" indent="-57150" algn="l" defTabSz="355600">
              <a:spcBef>
                <a:spcPct val="0"/>
              </a:spcBef>
              <a:spcAft>
                <a:spcPct val="15000"/>
              </a:spcAft>
              <a:buChar char="••"/>
            </a:pPr>
            <a:r>
              <a:rPr lang="en-US" sz="800" b="1" i="1" kern="1200" dirty="0" smtClean="0"/>
              <a:t>Development, negotiation, and implementation </a:t>
            </a:r>
            <a:r>
              <a:rPr lang="en-US" sz="800" kern="1200" dirty="0" smtClean="0"/>
              <a:t>of the Design Law Treaty and the Hague Agreement Concerning Industrial Designs</a:t>
            </a:r>
            <a:endParaRPr lang="en-US" sz="800" kern="1200" dirty="0"/>
          </a:p>
        </p:txBody>
      </p:sp>
      <p:sp>
        <p:nvSpPr>
          <p:cNvPr id="7" name="Rounded Rectangle 6" descr="Wold intellectual property organization logo"/>
          <p:cNvSpPr/>
          <p:nvPr/>
        </p:nvSpPr>
        <p:spPr>
          <a:xfrm>
            <a:off x="989386" y="2299572"/>
            <a:ext cx="1087522" cy="599900"/>
          </a:xfrm>
          <a:prstGeom prst="roundRect">
            <a:avLst>
              <a:gd name="adj" fmla="val 10000"/>
            </a:avLst>
          </a:prstGeom>
          <a:blipFill>
            <a:blip r:embed="rId2">
              <a:extLst>
                <a:ext uri="{28A0092B-C50C-407E-A947-70E740481C1C}">
                  <a14:useLocalDpi xmlns:a14="http://schemas.microsoft.com/office/drawing/2010/main" val="0"/>
                </a:ext>
              </a:extLst>
            </a:blip>
            <a:srcRect/>
            <a:stretch>
              <a:fillRect t="-25000" b="-25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8" name="Freeform 7" descr="highlight box"/>
          <p:cNvSpPr/>
          <p:nvPr/>
        </p:nvSpPr>
        <p:spPr>
          <a:xfrm>
            <a:off x="914399" y="3049447"/>
            <a:ext cx="7398327" cy="749875"/>
          </a:xfrm>
          <a:custGeom>
            <a:avLst/>
            <a:gdLst>
              <a:gd name="connsiteX0" fmla="*/ 0 w 5600535"/>
              <a:gd name="connsiteY0" fmla="*/ 77234 h 772343"/>
              <a:gd name="connsiteX1" fmla="*/ 77234 w 5600535"/>
              <a:gd name="connsiteY1" fmla="*/ 0 h 772343"/>
              <a:gd name="connsiteX2" fmla="*/ 5523301 w 5600535"/>
              <a:gd name="connsiteY2" fmla="*/ 0 h 772343"/>
              <a:gd name="connsiteX3" fmla="*/ 5600535 w 5600535"/>
              <a:gd name="connsiteY3" fmla="*/ 77234 h 772343"/>
              <a:gd name="connsiteX4" fmla="*/ 5600535 w 5600535"/>
              <a:gd name="connsiteY4" fmla="*/ 695109 h 772343"/>
              <a:gd name="connsiteX5" fmla="*/ 5523301 w 5600535"/>
              <a:gd name="connsiteY5" fmla="*/ 772343 h 772343"/>
              <a:gd name="connsiteX6" fmla="*/ 77234 w 5600535"/>
              <a:gd name="connsiteY6" fmla="*/ 772343 h 772343"/>
              <a:gd name="connsiteX7" fmla="*/ 0 w 5600535"/>
              <a:gd name="connsiteY7" fmla="*/ 695109 h 772343"/>
              <a:gd name="connsiteX8" fmla="*/ 0 w 5600535"/>
              <a:gd name="connsiteY8" fmla="*/ 77234 h 7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0535" h="772343">
                <a:moveTo>
                  <a:pt x="0" y="77234"/>
                </a:moveTo>
                <a:cubicBezTo>
                  <a:pt x="0" y="34579"/>
                  <a:pt x="34579" y="0"/>
                  <a:pt x="77234" y="0"/>
                </a:cubicBezTo>
                <a:lnTo>
                  <a:pt x="5523301" y="0"/>
                </a:lnTo>
                <a:cubicBezTo>
                  <a:pt x="5565956" y="0"/>
                  <a:pt x="5600535" y="34579"/>
                  <a:pt x="5600535" y="77234"/>
                </a:cubicBezTo>
                <a:lnTo>
                  <a:pt x="5600535" y="695109"/>
                </a:lnTo>
                <a:cubicBezTo>
                  <a:pt x="5600535" y="737764"/>
                  <a:pt x="5565956" y="772343"/>
                  <a:pt x="5523301" y="772343"/>
                </a:cubicBezTo>
                <a:lnTo>
                  <a:pt x="77234" y="772343"/>
                </a:lnTo>
                <a:cubicBezTo>
                  <a:pt x="34579" y="772343"/>
                  <a:pt x="0" y="737764"/>
                  <a:pt x="0" y="695109"/>
                </a:cubicBezTo>
                <a:lnTo>
                  <a:pt x="0" y="7723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39251" tIns="41910" rIns="41910" bIns="41910" numCol="1" spcCol="1270" anchor="t" anchorCtr="0">
            <a:noAutofit/>
          </a:bodyPr>
          <a:lstStyle/>
          <a:p>
            <a:pPr lvl="0" algn="l" defTabSz="488950">
              <a:spcBef>
                <a:spcPct val="0"/>
              </a:spcBef>
              <a:spcAft>
                <a:spcPct val="35000"/>
              </a:spcAft>
            </a:pPr>
            <a:r>
              <a:rPr lang="en-US" sz="1100" b="1" kern="1200" dirty="0" smtClean="0"/>
              <a:t>World Trade Organization (WTO)</a:t>
            </a:r>
            <a:endParaRPr lang="en-US" sz="1100" b="1" kern="1200" dirty="0"/>
          </a:p>
          <a:p>
            <a:pPr marL="57150" lvl="1" indent="-57150" algn="l" defTabSz="400050">
              <a:spcBef>
                <a:spcPct val="0"/>
              </a:spcBef>
              <a:spcAft>
                <a:spcPct val="15000"/>
              </a:spcAft>
              <a:buChar char="••"/>
            </a:pPr>
            <a:r>
              <a:rPr lang="en-US" sz="900" b="1" i="1" kern="1200" dirty="0" smtClean="0"/>
              <a:t>Monitoring</a:t>
            </a:r>
            <a:r>
              <a:rPr lang="en-US" sz="900" kern="1200" dirty="0" smtClean="0"/>
              <a:t> </a:t>
            </a:r>
            <a:r>
              <a:rPr lang="en-US" sz="900" b="1" i="1" kern="1200" dirty="0" smtClean="0"/>
              <a:t>developments and ensuring compliance </a:t>
            </a:r>
            <a:r>
              <a:rPr lang="en-US" sz="900" kern="1200" dirty="0" smtClean="0"/>
              <a:t>with international IP standards through the TRIPS Council, </a:t>
            </a:r>
            <a:br>
              <a:rPr lang="en-US" sz="900" kern="1200" dirty="0" smtClean="0"/>
            </a:br>
            <a:r>
              <a:rPr lang="en-US" sz="900" kern="1200" dirty="0" smtClean="0"/>
              <a:t>WTO Accessions, and Trade Policy Reviews</a:t>
            </a:r>
            <a:endParaRPr lang="en-US" sz="900" kern="1200" dirty="0"/>
          </a:p>
        </p:txBody>
      </p:sp>
      <p:sp>
        <p:nvSpPr>
          <p:cNvPr id="10" name="Rounded Rectangle 9" descr="world trade organization logo"/>
          <p:cNvSpPr/>
          <p:nvPr/>
        </p:nvSpPr>
        <p:spPr>
          <a:xfrm>
            <a:off x="989386" y="3124435"/>
            <a:ext cx="1087522" cy="599900"/>
          </a:xfrm>
          <a:prstGeom prst="roundRect">
            <a:avLst>
              <a:gd name="adj" fmla="val 10000"/>
            </a:avLst>
          </a:prstGeom>
          <a:blipFill>
            <a:blip r:embed="rId3">
              <a:extLst>
                <a:ext uri="{28A0092B-C50C-407E-A947-70E740481C1C}">
                  <a14:useLocalDpi xmlns:a14="http://schemas.microsoft.com/office/drawing/2010/main" val="0"/>
                </a:ext>
              </a:extLst>
            </a:blip>
            <a:srcRect/>
            <a:stretch>
              <a:fillRect t="-17000" b="-17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1" name="Freeform 10" descr="Asian Pacific Economic Cooperation logo"/>
          <p:cNvSpPr/>
          <p:nvPr/>
        </p:nvSpPr>
        <p:spPr>
          <a:xfrm>
            <a:off x="914399" y="3874310"/>
            <a:ext cx="7398327" cy="749875"/>
          </a:xfrm>
          <a:custGeom>
            <a:avLst/>
            <a:gdLst>
              <a:gd name="connsiteX0" fmla="*/ 0 w 5600535"/>
              <a:gd name="connsiteY0" fmla="*/ 77234 h 772343"/>
              <a:gd name="connsiteX1" fmla="*/ 77234 w 5600535"/>
              <a:gd name="connsiteY1" fmla="*/ 0 h 772343"/>
              <a:gd name="connsiteX2" fmla="*/ 5523301 w 5600535"/>
              <a:gd name="connsiteY2" fmla="*/ 0 h 772343"/>
              <a:gd name="connsiteX3" fmla="*/ 5600535 w 5600535"/>
              <a:gd name="connsiteY3" fmla="*/ 77234 h 772343"/>
              <a:gd name="connsiteX4" fmla="*/ 5600535 w 5600535"/>
              <a:gd name="connsiteY4" fmla="*/ 695109 h 772343"/>
              <a:gd name="connsiteX5" fmla="*/ 5523301 w 5600535"/>
              <a:gd name="connsiteY5" fmla="*/ 772343 h 772343"/>
              <a:gd name="connsiteX6" fmla="*/ 77234 w 5600535"/>
              <a:gd name="connsiteY6" fmla="*/ 772343 h 772343"/>
              <a:gd name="connsiteX7" fmla="*/ 0 w 5600535"/>
              <a:gd name="connsiteY7" fmla="*/ 695109 h 772343"/>
              <a:gd name="connsiteX8" fmla="*/ 0 w 5600535"/>
              <a:gd name="connsiteY8" fmla="*/ 77234 h 7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0535" h="772343">
                <a:moveTo>
                  <a:pt x="0" y="77234"/>
                </a:moveTo>
                <a:cubicBezTo>
                  <a:pt x="0" y="34579"/>
                  <a:pt x="34579" y="0"/>
                  <a:pt x="77234" y="0"/>
                </a:cubicBezTo>
                <a:lnTo>
                  <a:pt x="5523301" y="0"/>
                </a:lnTo>
                <a:cubicBezTo>
                  <a:pt x="5565956" y="0"/>
                  <a:pt x="5600535" y="34579"/>
                  <a:pt x="5600535" y="77234"/>
                </a:cubicBezTo>
                <a:lnTo>
                  <a:pt x="5600535" y="695109"/>
                </a:lnTo>
                <a:cubicBezTo>
                  <a:pt x="5600535" y="737764"/>
                  <a:pt x="5565956" y="772343"/>
                  <a:pt x="5523301" y="772343"/>
                </a:cubicBezTo>
                <a:lnTo>
                  <a:pt x="77234" y="772343"/>
                </a:lnTo>
                <a:cubicBezTo>
                  <a:pt x="34579" y="772343"/>
                  <a:pt x="0" y="737764"/>
                  <a:pt x="0" y="695109"/>
                </a:cubicBezTo>
                <a:lnTo>
                  <a:pt x="0" y="7723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39251" tIns="41910" rIns="41910" bIns="41910" numCol="1" spcCol="1270" anchor="t" anchorCtr="0">
            <a:noAutofit/>
          </a:bodyPr>
          <a:lstStyle/>
          <a:p>
            <a:pPr lvl="0" algn="l" defTabSz="488950">
              <a:spcBef>
                <a:spcPct val="0"/>
              </a:spcBef>
              <a:spcAft>
                <a:spcPct val="35000"/>
              </a:spcAft>
            </a:pPr>
            <a:r>
              <a:rPr lang="en-US" sz="1100" b="1" kern="1200" dirty="0" smtClean="0"/>
              <a:t>Asian Pacific Economic Cooperation (APEC)</a:t>
            </a:r>
            <a:endParaRPr lang="en-US" sz="1100" b="1" kern="1200" dirty="0"/>
          </a:p>
          <a:p>
            <a:pPr marL="57150" lvl="1" indent="-57150" algn="l" defTabSz="400050">
              <a:spcBef>
                <a:spcPct val="0"/>
              </a:spcBef>
              <a:spcAft>
                <a:spcPct val="15000"/>
              </a:spcAft>
              <a:buChar char="••"/>
            </a:pPr>
            <a:r>
              <a:rPr lang="en-US" sz="900" b="1" i="1" kern="1200" dirty="0" smtClean="0"/>
              <a:t>Providing guidance and training </a:t>
            </a:r>
            <a:r>
              <a:rPr lang="en-US" sz="900" kern="1200" dirty="0" smtClean="0"/>
              <a:t>to  governments in the Asia Pacific region on protecting and enforcing industrial design rights</a:t>
            </a:r>
            <a:endParaRPr lang="en-US" sz="900" kern="1200" dirty="0"/>
          </a:p>
        </p:txBody>
      </p:sp>
      <p:sp>
        <p:nvSpPr>
          <p:cNvPr id="12" name="Rounded Rectangle 11" descr="Asian"/>
          <p:cNvSpPr/>
          <p:nvPr/>
        </p:nvSpPr>
        <p:spPr>
          <a:xfrm>
            <a:off x="967636" y="3949297"/>
            <a:ext cx="1087522" cy="599900"/>
          </a:xfrm>
          <a:prstGeom prst="roundRect">
            <a:avLst>
              <a:gd name="adj" fmla="val 10000"/>
            </a:avLst>
          </a:prstGeom>
          <a:blipFill>
            <a:blip r:embed="rId4">
              <a:extLst>
                <a:ext uri="{28A0092B-C50C-407E-A947-70E740481C1C}">
                  <a14:useLocalDpi xmlns:a14="http://schemas.microsoft.com/office/drawing/2010/main" val="0"/>
                </a:ext>
              </a:extLst>
            </a:blip>
            <a:srcRect/>
            <a:stretch>
              <a:fillRect t="-5000" b="-5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3" name="Freeform 12" descr="highlight box"/>
          <p:cNvSpPr/>
          <p:nvPr/>
        </p:nvSpPr>
        <p:spPr>
          <a:xfrm>
            <a:off x="914399" y="4699173"/>
            <a:ext cx="7398327" cy="749875"/>
          </a:xfrm>
          <a:custGeom>
            <a:avLst/>
            <a:gdLst>
              <a:gd name="connsiteX0" fmla="*/ 0 w 5600535"/>
              <a:gd name="connsiteY0" fmla="*/ 77234 h 772343"/>
              <a:gd name="connsiteX1" fmla="*/ 77234 w 5600535"/>
              <a:gd name="connsiteY1" fmla="*/ 0 h 772343"/>
              <a:gd name="connsiteX2" fmla="*/ 5523301 w 5600535"/>
              <a:gd name="connsiteY2" fmla="*/ 0 h 772343"/>
              <a:gd name="connsiteX3" fmla="*/ 5600535 w 5600535"/>
              <a:gd name="connsiteY3" fmla="*/ 77234 h 772343"/>
              <a:gd name="connsiteX4" fmla="*/ 5600535 w 5600535"/>
              <a:gd name="connsiteY4" fmla="*/ 695109 h 772343"/>
              <a:gd name="connsiteX5" fmla="*/ 5523301 w 5600535"/>
              <a:gd name="connsiteY5" fmla="*/ 772343 h 772343"/>
              <a:gd name="connsiteX6" fmla="*/ 77234 w 5600535"/>
              <a:gd name="connsiteY6" fmla="*/ 772343 h 772343"/>
              <a:gd name="connsiteX7" fmla="*/ 0 w 5600535"/>
              <a:gd name="connsiteY7" fmla="*/ 695109 h 772343"/>
              <a:gd name="connsiteX8" fmla="*/ 0 w 5600535"/>
              <a:gd name="connsiteY8" fmla="*/ 77234 h 7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0535" h="772343">
                <a:moveTo>
                  <a:pt x="0" y="77234"/>
                </a:moveTo>
                <a:cubicBezTo>
                  <a:pt x="0" y="34579"/>
                  <a:pt x="34579" y="0"/>
                  <a:pt x="77234" y="0"/>
                </a:cubicBezTo>
                <a:lnTo>
                  <a:pt x="5523301" y="0"/>
                </a:lnTo>
                <a:cubicBezTo>
                  <a:pt x="5565956" y="0"/>
                  <a:pt x="5600535" y="34579"/>
                  <a:pt x="5600535" y="77234"/>
                </a:cubicBezTo>
                <a:lnTo>
                  <a:pt x="5600535" y="695109"/>
                </a:lnTo>
                <a:cubicBezTo>
                  <a:pt x="5600535" y="737764"/>
                  <a:pt x="5565956" y="772343"/>
                  <a:pt x="5523301" y="772343"/>
                </a:cubicBezTo>
                <a:lnTo>
                  <a:pt x="77234" y="772343"/>
                </a:lnTo>
                <a:cubicBezTo>
                  <a:pt x="34579" y="772343"/>
                  <a:pt x="0" y="737764"/>
                  <a:pt x="0" y="695109"/>
                </a:cubicBezTo>
                <a:lnTo>
                  <a:pt x="0" y="7723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39251" tIns="41910" rIns="41910" bIns="41910" numCol="1" spcCol="1270" anchor="t" anchorCtr="0">
            <a:noAutofit/>
          </a:bodyPr>
          <a:lstStyle/>
          <a:p>
            <a:pPr lvl="0" algn="l" defTabSz="488950">
              <a:spcBef>
                <a:spcPct val="0"/>
              </a:spcBef>
              <a:spcAft>
                <a:spcPct val="35000"/>
              </a:spcAft>
            </a:pPr>
            <a:r>
              <a:rPr lang="en-US" sz="1100" b="1" kern="1200" dirty="0" smtClean="0"/>
              <a:t>Organization for Economic Cooperation &amp; Development (OECD)</a:t>
            </a:r>
            <a:endParaRPr lang="en-US" sz="1100" b="1" kern="1200" dirty="0"/>
          </a:p>
          <a:p>
            <a:pPr marL="57150" lvl="1" indent="-57150" algn="l" defTabSz="400050">
              <a:spcBef>
                <a:spcPct val="0"/>
              </a:spcBef>
              <a:spcAft>
                <a:spcPct val="15000"/>
              </a:spcAft>
              <a:buChar char="••"/>
            </a:pPr>
            <a:r>
              <a:rPr lang="en-US" sz="900" b="1" i="1" kern="1200" dirty="0" smtClean="0"/>
              <a:t>Evaluate</a:t>
            </a:r>
            <a:r>
              <a:rPr lang="en-US" sz="900" kern="1200" dirty="0" smtClean="0"/>
              <a:t> the IP laws of aspiring OECD nations </a:t>
            </a:r>
            <a:r>
              <a:rPr lang="en-US" sz="900" dirty="0" smtClean="0"/>
              <a:t>regarding implementation of</a:t>
            </a:r>
            <a:r>
              <a:rPr lang="en-US" sz="900" kern="1200" dirty="0" smtClean="0"/>
              <a:t> the minimum IP requirements of the </a:t>
            </a:r>
            <a:br>
              <a:rPr lang="en-US" sz="900" kern="1200" dirty="0" smtClean="0"/>
            </a:br>
            <a:r>
              <a:rPr lang="en-US" sz="900" kern="1200" dirty="0" smtClean="0"/>
              <a:t>OECD community</a:t>
            </a:r>
            <a:endParaRPr lang="en-US" sz="900" kern="1200" dirty="0"/>
          </a:p>
        </p:txBody>
      </p:sp>
      <p:sp>
        <p:nvSpPr>
          <p:cNvPr id="14" name="Rounded Rectangle 13" descr="Organization for Economic Cooperation &amp; Development logo"/>
          <p:cNvSpPr/>
          <p:nvPr/>
        </p:nvSpPr>
        <p:spPr>
          <a:xfrm>
            <a:off x="989386" y="4759361"/>
            <a:ext cx="1041619" cy="629498"/>
          </a:xfrm>
          <a:prstGeom prst="roundRect">
            <a:avLst>
              <a:gd name="adj" fmla="val 10000"/>
            </a:avLst>
          </a:prstGeom>
          <a:blipFill dpi="0" rotWithShape="1">
            <a:blip r:embed="rId5">
              <a:extLst>
                <a:ext uri="{28A0092B-C50C-407E-A947-70E740481C1C}">
                  <a14:useLocalDpi xmlns:a14="http://schemas.microsoft.com/office/drawing/2010/main" val="0"/>
                </a:ext>
              </a:extLst>
            </a:blip>
            <a:srcRect/>
            <a:stretch>
              <a:fillRect l="-317" t="-5226" r="-317" b="-5226"/>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2022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 smtClean="0"/>
              <a:t>WIPO SCT</a:t>
            </a:r>
            <a:endParaRPr lang="es" dirty="0"/>
          </a:p>
        </p:txBody>
      </p:sp>
      <p:sp>
        <p:nvSpPr>
          <p:cNvPr id="3" name="Content Placeholder 2"/>
          <p:cNvSpPr>
            <a:spLocks noGrp="1"/>
          </p:cNvSpPr>
          <p:nvPr>
            <p:ph idx="1"/>
          </p:nvPr>
        </p:nvSpPr>
        <p:spPr>
          <a:xfrm>
            <a:off x="457200" y="1447584"/>
            <a:ext cx="5881255" cy="3786267"/>
          </a:xfrm>
        </p:spPr>
        <p:txBody>
          <a:bodyPr>
            <a:normAutofit fontScale="70000" lnSpcReduction="20000"/>
          </a:bodyPr>
          <a:lstStyle/>
          <a:p>
            <a:pPr>
              <a:lnSpc>
                <a:spcPct val="120000"/>
              </a:lnSpc>
              <a:spcBef>
                <a:spcPts val="600"/>
              </a:spcBef>
            </a:pPr>
            <a:r>
              <a:rPr lang="es" dirty="0" smtClean="0"/>
              <a:t>Graphical User Interface (GUI), icons, typefont</a:t>
            </a:r>
          </a:p>
          <a:p>
            <a:pPr lvl="1">
              <a:lnSpc>
                <a:spcPct val="120000"/>
              </a:lnSpc>
              <a:spcBef>
                <a:spcPts val="600"/>
              </a:spcBef>
            </a:pPr>
            <a:r>
              <a:rPr lang="es" dirty="0" smtClean="0"/>
              <a:t>Longterm efforts led by the USPTO and JPO to identify the scope and availability of design protections for GUIs, icons, and typefonts around the globe.</a:t>
            </a:r>
          </a:p>
          <a:p>
            <a:pPr lvl="2">
              <a:lnSpc>
                <a:spcPct val="120000"/>
              </a:lnSpc>
              <a:spcBef>
                <a:spcPts val="600"/>
              </a:spcBef>
            </a:pPr>
            <a:r>
              <a:rPr lang="es" dirty="0" smtClean="0"/>
              <a:t>Particular focus on: </a:t>
            </a:r>
          </a:p>
          <a:p>
            <a:pPr lvl="3">
              <a:lnSpc>
                <a:spcPct val="120000"/>
              </a:lnSpc>
              <a:spcBef>
                <a:spcPts val="600"/>
              </a:spcBef>
            </a:pPr>
            <a:r>
              <a:rPr lang="en-US" dirty="0" smtClean="0"/>
              <a:t>requirements for a link between design and article; and </a:t>
            </a:r>
          </a:p>
          <a:p>
            <a:pPr lvl="3">
              <a:lnSpc>
                <a:spcPct val="120000"/>
              </a:lnSpc>
              <a:spcBef>
                <a:spcPts val="600"/>
              </a:spcBef>
            </a:pPr>
            <a:r>
              <a:rPr lang="en-US" dirty="0" smtClean="0"/>
              <a:t>the methods allowed by offices for representing  animated designs.</a:t>
            </a:r>
            <a:endParaRPr lang="es" dirty="0" smtClean="0"/>
          </a:p>
          <a:p>
            <a:pPr lvl="1">
              <a:lnSpc>
                <a:spcPct val="120000"/>
              </a:lnSpc>
              <a:spcBef>
                <a:spcPts val="600"/>
              </a:spcBef>
            </a:pPr>
            <a:r>
              <a:rPr lang="es" dirty="0" smtClean="0"/>
              <a:t>Building off data collected throughout 2017-2019, the USPTO and JPO are working together to promote the development of recommended practices for protecting GUIs.</a:t>
            </a:r>
          </a:p>
        </p:txBody>
      </p:sp>
      <p:sp>
        <p:nvSpPr>
          <p:cNvPr id="4" name="Slide Number Placeholder 3"/>
          <p:cNvSpPr>
            <a:spLocks noGrp="1"/>
          </p:cNvSpPr>
          <p:nvPr>
            <p:ph type="sldNum" sz="quarter" idx="10"/>
          </p:nvPr>
        </p:nvSpPr>
        <p:spPr/>
        <p:txBody>
          <a:bodyPr/>
          <a:lstStyle/>
          <a:p>
            <a:fld id="{1D648693-0942-45E9-83AE-76FC568F9452}" type="slidenum">
              <a:rPr lang="en-US" smtClean="0"/>
              <a:pPr/>
              <a:t>7</a:t>
            </a:fld>
            <a:endParaRPr lang="en-US" dirty="0"/>
          </a:p>
        </p:txBody>
      </p:sp>
      <p:pic>
        <p:nvPicPr>
          <p:cNvPr id="8" name="Picture 7" descr="image of confer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279" y="3096490"/>
            <a:ext cx="2074798" cy="1384279"/>
          </a:xfrm>
          <a:prstGeom prst="rect">
            <a:avLst/>
          </a:prstGeom>
        </p:spPr>
      </p:pic>
      <p:pic>
        <p:nvPicPr>
          <p:cNvPr id="11" name="Picture 10" descr="image of confer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587" y="1540569"/>
            <a:ext cx="2072490" cy="1382740"/>
          </a:xfrm>
          <a:prstGeom prst="rect">
            <a:avLst/>
          </a:prstGeom>
        </p:spPr>
      </p:pic>
    </p:spTree>
    <p:extLst>
      <p:ext uri="{BB962C8B-B14F-4D97-AF65-F5344CB8AC3E}">
        <p14:creationId xmlns:p14="http://schemas.microsoft.com/office/powerpoint/2010/main" val="4202025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Hague Working Group</a:t>
            </a:r>
            <a:endParaRPr lang="en-US" dirty="0"/>
          </a:p>
        </p:txBody>
      </p:sp>
      <p:sp>
        <p:nvSpPr>
          <p:cNvPr id="3" name="Content Placeholder 2"/>
          <p:cNvSpPr>
            <a:spLocks noGrp="1"/>
          </p:cNvSpPr>
          <p:nvPr>
            <p:ph idx="1"/>
          </p:nvPr>
        </p:nvSpPr>
        <p:spPr>
          <a:xfrm>
            <a:off x="457200" y="1447584"/>
            <a:ext cx="5735782" cy="3786267"/>
          </a:xfrm>
        </p:spPr>
        <p:txBody>
          <a:bodyPr>
            <a:normAutofit fontScale="77500" lnSpcReduction="20000"/>
          </a:bodyPr>
          <a:lstStyle/>
          <a:p>
            <a:pPr>
              <a:spcBef>
                <a:spcPts val="1200"/>
              </a:spcBef>
            </a:pPr>
            <a:r>
              <a:rPr lang="en-US" dirty="0" smtClean="0"/>
              <a:t>Hague Working Group on the Legal Developments of the Hague System for the International Registration of Industrial Designs</a:t>
            </a:r>
          </a:p>
          <a:p>
            <a:pPr>
              <a:spcBef>
                <a:spcPts val="1200"/>
              </a:spcBef>
            </a:pPr>
            <a:r>
              <a:rPr lang="en-US" dirty="0" smtClean="0"/>
              <a:t>Modernization of the Hague System</a:t>
            </a:r>
          </a:p>
          <a:p>
            <a:pPr lvl="1">
              <a:spcBef>
                <a:spcPts val="1200"/>
              </a:spcBef>
            </a:pPr>
            <a:r>
              <a:rPr lang="en-US" dirty="0" smtClean="0"/>
              <a:t>Amendments to common regulations</a:t>
            </a:r>
          </a:p>
          <a:p>
            <a:pPr lvl="2">
              <a:spcBef>
                <a:spcPts val="1200"/>
              </a:spcBef>
            </a:pPr>
            <a:r>
              <a:rPr lang="en-US" dirty="0" smtClean="0"/>
              <a:t>i.e., extension of standard publication time</a:t>
            </a:r>
          </a:p>
          <a:p>
            <a:pPr lvl="1">
              <a:spcBef>
                <a:spcPts val="1200"/>
              </a:spcBef>
            </a:pPr>
            <a:r>
              <a:rPr lang="en-US" dirty="0" smtClean="0"/>
              <a:t>Updates to administrative instructions</a:t>
            </a:r>
          </a:p>
          <a:p>
            <a:pPr>
              <a:spcBef>
                <a:spcPts val="1200"/>
              </a:spcBef>
            </a:pPr>
            <a:r>
              <a:rPr lang="en-US" dirty="0" smtClean="0"/>
              <a:t>Recent meeting:</a:t>
            </a:r>
          </a:p>
          <a:p>
            <a:pPr lvl="1">
              <a:spcBef>
                <a:spcPts val="1200"/>
              </a:spcBef>
            </a:pPr>
            <a:r>
              <a:rPr lang="en-US" dirty="0" smtClean="0"/>
              <a:t>9th Session (virtual) – December 14 to 16, 2020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8</a:t>
            </a:fld>
            <a:endParaRPr lang="en-US" dirty="0"/>
          </a:p>
        </p:txBody>
      </p:sp>
      <p:pic>
        <p:nvPicPr>
          <p:cNvPr id="10" name="Picture 9" descr="image of confer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904" y="1537686"/>
            <a:ext cx="1756805" cy="1171326"/>
          </a:xfrm>
          <a:prstGeom prst="rect">
            <a:avLst/>
          </a:prstGeom>
        </p:spPr>
      </p:pic>
      <p:pic>
        <p:nvPicPr>
          <p:cNvPr id="12" name="Picture 11" descr="image of confer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4822" y="3648936"/>
            <a:ext cx="1888886" cy="1259388"/>
          </a:xfrm>
          <a:prstGeom prst="rect">
            <a:avLst/>
          </a:prstGeom>
        </p:spPr>
      </p:pic>
      <p:pic>
        <p:nvPicPr>
          <p:cNvPr id="13" name="Picture 12" descr="image of confer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7728" y="2535552"/>
            <a:ext cx="1928758" cy="1286844"/>
          </a:xfrm>
          <a:prstGeom prst="rect">
            <a:avLst/>
          </a:prstGeom>
        </p:spPr>
      </p:pic>
    </p:spTree>
    <p:extLst>
      <p:ext uri="{BB962C8B-B14F-4D97-AF65-F5344CB8AC3E}">
        <p14:creationId xmlns:p14="http://schemas.microsoft.com/office/powerpoint/2010/main" val="91681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International strategic objectives</a:t>
            </a:r>
            <a:endParaRPr lang="en-US" dirty="0"/>
          </a:p>
        </p:txBody>
      </p:sp>
      <p:sp>
        <p:nvSpPr>
          <p:cNvPr id="3" name="Content Placeholder 2"/>
          <p:cNvSpPr>
            <a:spLocks noGrp="1"/>
          </p:cNvSpPr>
          <p:nvPr>
            <p:ph idx="1"/>
          </p:nvPr>
        </p:nvSpPr>
        <p:spPr>
          <a:xfrm>
            <a:off x="457200" y="1333283"/>
            <a:ext cx="8388927" cy="4267417"/>
          </a:xfrm>
        </p:spPr>
        <p:txBody>
          <a:bodyPr>
            <a:normAutofit fontScale="70000" lnSpcReduction="20000"/>
          </a:bodyPr>
          <a:lstStyle/>
          <a:p>
            <a:pPr>
              <a:lnSpc>
                <a:spcPct val="120000"/>
              </a:lnSpc>
              <a:spcBef>
                <a:spcPts val="600"/>
              </a:spcBef>
            </a:pPr>
            <a:r>
              <a:rPr lang="en-US" altLang="en-US" dirty="0" smtClean="0"/>
              <a:t>Establish cooperation agreements/initiatives with other IP offices</a:t>
            </a:r>
          </a:p>
          <a:p>
            <a:pPr lvl="1">
              <a:lnSpc>
                <a:spcPct val="120000"/>
              </a:lnSpc>
              <a:spcBef>
                <a:spcPts val="600"/>
              </a:spcBef>
            </a:pPr>
            <a:r>
              <a:rPr lang="en-US" dirty="0" smtClean="0"/>
              <a:t>The USPTO leads efforts to develop collaborative projects and best practices</a:t>
            </a:r>
          </a:p>
          <a:p>
            <a:pPr lvl="2">
              <a:lnSpc>
                <a:spcPct val="120000"/>
              </a:lnSpc>
              <a:spcBef>
                <a:spcPts val="600"/>
              </a:spcBef>
            </a:pPr>
            <a:r>
              <a:rPr lang="en-US" dirty="0" smtClean="0"/>
              <a:t>ID5</a:t>
            </a:r>
          </a:p>
          <a:p>
            <a:pPr lvl="3">
              <a:lnSpc>
                <a:spcPct val="120000"/>
              </a:lnSpc>
              <a:spcBef>
                <a:spcPts val="600"/>
              </a:spcBef>
            </a:pPr>
            <a:r>
              <a:rPr lang="en-US" dirty="0" smtClean="0"/>
              <a:t>USPTO launched initiative for the world’s largest industrial design offices (Europe, China, Japan, South Korea, and the United States) to develop industrial design policy and identify best practices and procedures for design applications.</a:t>
            </a:r>
          </a:p>
          <a:p>
            <a:pPr lvl="3">
              <a:lnSpc>
                <a:spcPct val="120000"/>
              </a:lnSpc>
              <a:spcBef>
                <a:spcPts val="600"/>
              </a:spcBef>
            </a:pPr>
            <a:r>
              <a:rPr lang="en-US" dirty="0" smtClean="0"/>
              <a:t>The ID5 Partner Offices together handle about 90% of the world’s industrial design applications</a:t>
            </a:r>
          </a:p>
          <a:p>
            <a:pPr lvl="2">
              <a:lnSpc>
                <a:spcPct val="120000"/>
              </a:lnSpc>
              <a:spcBef>
                <a:spcPts val="600"/>
              </a:spcBef>
            </a:pPr>
            <a:r>
              <a:rPr lang="en-US" dirty="0" smtClean="0"/>
              <a:t>Group B+</a:t>
            </a:r>
          </a:p>
          <a:p>
            <a:pPr lvl="3">
              <a:lnSpc>
                <a:spcPct val="120000"/>
              </a:lnSpc>
              <a:spcBef>
                <a:spcPts val="600"/>
              </a:spcBef>
            </a:pPr>
            <a:r>
              <a:rPr lang="en-US" dirty="0" smtClean="0"/>
              <a:t>USPTO led initiative to pursue harmonization efforts among like minded offices including the USPTO, the contracting states to the EPC, the IP offices Canada, Australia, New Zealand, Japan, Korea, Singapore, and China, the EC, and the EPO.</a:t>
            </a:r>
          </a:p>
          <a:p>
            <a:pPr lvl="2">
              <a:lnSpc>
                <a:spcPct val="120000"/>
              </a:lnSpc>
              <a:spcBef>
                <a:spcPts val="600"/>
              </a:spcBef>
            </a:pPr>
            <a:r>
              <a:rPr lang="en-US" dirty="0" smtClean="0"/>
              <a:t>Bilateral Engagements</a:t>
            </a:r>
          </a:p>
          <a:p>
            <a:pPr lvl="3">
              <a:lnSpc>
                <a:spcPct val="120000"/>
              </a:lnSpc>
              <a:spcBef>
                <a:spcPts val="600"/>
              </a:spcBef>
            </a:pPr>
            <a:r>
              <a:rPr lang="en-US" dirty="0" smtClean="0"/>
              <a:t>Memorandum of Cooperation with the JPO.</a:t>
            </a:r>
          </a:p>
          <a:p>
            <a:pPr lvl="3">
              <a:lnSpc>
                <a:spcPct val="120000"/>
              </a:lnSpc>
              <a:spcBef>
                <a:spcPts val="600"/>
              </a:spcBef>
            </a:pPr>
            <a:r>
              <a:rPr lang="en-US" dirty="0" smtClean="0"/>
              <a:t>Ongoing communications, trainings, initiatives with partners, including in the UK, EU, Egypt, and Mexico. </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9</a:t>
            </a:fld>
            <a:endParaRPr lang="en-US" dirty="0"/>
          </a:p>
        </p:txBody>
      </p:sp>
    </p:spTree>
    <p:extLst>
      <p:ext uri="{BB962C8B-B14F-4D97-AF65-F5344CB8AC3E}">
        <p14:creationId xmlns:p14="http://schemas.microsoft.com/office/powerpoint/2010/main" val="238389424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purple revised 5-2019.potx" id="{29361FAD-0026-41BA-AFEC-2306FE8307E6}" vid="{3692D7F3-D9B7-403D-88F0-F2A75A4496F4}"/>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purple revised 5-2019.potx" id="{29361FAD-0026-41BA-AFEC-2306FE8307E6}" vid="{562CF5C2-0D52-40E9-A810-ECAF2B8BC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Brand master purple revised 5-2019</Template>
  <TotalTime>15010</TotalTime>
  <Words>915</Words>
  <Application>Microsoft Office PowerPoint</Application>
  <PresentationFormat>On-screen Show (16:10)</PresentationFormat>
  <Paragraphs>112</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Courier New</vt:lpstr>
      <vt:lpstr>Segoe UI</vt:lpstr>
      <vt:lpstr>Segoe UI Light</vt:lpstr>
      <vt:lpstr>Segoe UI Semibold</vt:lpstr>
      <vt:lpstr>Wingdings</vt:lpstr>
      <vt:lpstr>Brand master navy</vt:lpstr>
      <vt:lpstr>Brand master navy no logo</vt:lpstr>
      <vt:lpstr>PowerPoint Presentation</vt:lpstr>
      <vt:lpstr>Industrial design in international forums</vt:lpstr>
      <vt:lpstr>Overview</vt:lpstr>
      <vt:lpstr>International strategic objectives</vt:lpstr>
      <vt:lpstr>International strategic objectives</vt:lpstr>
      <vt:lpstr>International strategic objectives</vt:lpstr>
      <vt:lpstr>WIPO SCT</vt:lpstr>
      <vt:lpstr>Hague Working Group</vt:lpstr>
      <vt:lpstr>International strategic objectives</vt:lpstr>
      <vt:lpstr>ID5</vt:lpstr>
      <vt:lpstr>ID5</vt:lpstr>
      <vt:lpstr>Role of stakeholders</vt:lpstr>
      <vt:lpstr>Role of stakeholders</vt:lpstr>
      <vt:lpstr>Conclusion</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dc:description>Revised 6-24-19</dc:description>
  <cp:lastModifiedBy>Harvey, Melissa</cp:lastModifiedBy>
  <cp:revision>73</cp:revision>
  <dcterms:created xsi:type="dcterms:W3CDTF">2021-01-04T16:30:09Z</dcterms:created>
  <dcterms:modified xsi:type="dcterms:W3CDTF">2021-02-16T21:47:26Z</dcterms:modified>
</cp:coreProperties>
</file>