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4"/>
    <p:sldMasterId id="2147483687" r:id="rId5"/>
    <p:sldMasterId id="2147483695" r:id="rId6"/>
    <p:sldMasterId id="2147483713" r:id="rId7"/>
    <p:sldMasterId id="2147483721" r:id="rId8"/>
    <p:sldMasterId id="2147483753" r:id="rId9"/>
    <p:sldMasterId id="2147483760" r:id="rId10"/>
  </p:sldMasterIdLst>
  <p:notesMasterIdLst>
    <p:notesMasterId r:id="rId19"/>
  </p:notesMasterIdLst>
  <p:sldIdLst>
    <p:sldId id="261" r:id="rId11"/>
    <p:sldId id="262" r:id="rId12"/>
    <p:sldId id="285" r:id="rId13"/>
    <p:sldId id="286" r:id="rId14"/>
    <p:sldId id="290" r:id="rId15"/>
    <p:sldId id="341" r:id="rId16"/>
    <p:sldId id="278" r:id="rId17"/>
    <p:sldId id="1337" r:id="rId18"/>
  </p:sldIdLst>
  <p:sldSz cx="10160000" cy="5715000"/>
  <p:notesSz cx="9296400" cy="7010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6" clrIdx="0">
    <p:extLst>
      <p:ext uri="{19B8F6BF-5375-455C-9EA6-DF929625EA0E}">
        <p15:presenceInfo xmlns:p15="http://schemas.microsoft.com/office/powerpoint/2012/main" userId="S-1-5-21-185489447-88882503-980507067-27111" providerId="AD"/>
      </p:ext>
    </p:extLst>
  </p:cmAuthor>
  <p:cmAuthor id="2" name="Johnson, Anastasia" initials="JA" lastIdx="0" clrIdx="1">
    <p:extLst>
      <p:ext uri="{19B8F6BF-5375-455C-9EA6-DF929625EA0E}">
        <p15:presenceInfo xmlns:p15="http://schemas.microsoft.com/office/powerpoint/2012/main" userId="S-1-5-21-185489447-88882503-980507067-352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a:srgbClr val="C9B1D0"/>
    <a:srgbClr val="D4EB8E"/>
    <a:srgbClr val="EFDBB2"/>
    <a:srgbClr val="008139"/>
    <a:srgbClr val="AB3388"/>
    <a:srgbClr val="F2A900"/>
    <a:srgbClr val="CC0000"/>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77" y="888"/>
      </p:cViewPr>
      <p:guideLst>
        <p:guide orient="horz" pos="288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oodman2\AppData\Local\Microsoft\Windows\INetCache\Content.Outlook\4Y2FD1SW\ExecSummaryBudget%20ExecutionBOD_June%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659533130952E-2"/>
          <c:y val="2.8534370946822308E-2"/>
          <c:w val="0.89643735390137025"/>
          <c:h val="0.77876282974355837"/>
        </c:manualLayout>
      </c:layout>
      <c:barChart>
        <c:barDir val="col"/>
        <c:grouping val="clustered"/>
        <c:varyColors val="0"/>
        <c:ser>
          <c:idx val="2"/>
          <c:order val="2"/>
          <c:tx>
            <c:strRef>
              <c:f>'TM Funding'!$A$4</c:f>
              <c:strCache>
                <c:ptCount val="1"/>
                <c:pt idx="0">
                  <c:v>YTD Spending</c:v>
                </c:pt>
              </c:strCache>
            </c:strRef>
          </c:tx>
          <c:spPr>
            <a:solidFill>
              <a:srgbClr val="0070C0"/>
            </a:solidFill>
            <a:ln>
              <a:noFill/>
            </a:ln>
            <a:effectLst/>
          </c:spPr>
          <c:invertIfNegative val="0"/>
          <c:cat>
            <c:strRef>
              <c:f>'TM Funding'!$B$1:$M$1</c:f>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f>'TM Funding'!$B$4:$M$4</c:f>
              <c:numCache>
                <c:formatCode>General</c:formatCode>
                <c:ptCount val="12"/>
              </c:numCache>
            </c:numRef>
          </c:val>
          <c:extLst>
            <c:ext xmlns:c16="http://schemas.microsoft.com/office/drawing/2014/chart" uri="{C3380CC4-5D6E-409C-BE32-E72D297353CC}">
              <c16:uniqueId val="{00000000-77B1-4608-B673-BAF4CD4442D9}"/>
            </c:ext>
          </c:extLst>
        </c:ser>
        <c:ser>
          <c:idx val="3"/>
          <c:order val="3"/>
          <c:tx>
            <c:strRef>
              <c:f>'TM Funding'!$A$5</c:f>
              <c:strCache>
                <c:ptCount val="1"/>
                <c:pt idx="0">
                  <c:v>YTD Revenue</c:v>
                </c:pt>
              </c:strCache>
            </c:strRef>
          </c:tx>
          <c:spPr>
            <a:solidFill>
              <a:srgbClr val="C00000"/>
            </a:solidFill>
            <a:ln>
              <a:noFill/>
            </a:ln>
            <a:effectLst/>
          </c:spPr>
          <c:invertIfNegative val="0"/>
          <c:cat>
            <c:strRef>
              <c:f>'TM Funding'!$B$1:$M$1</c:f>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f>'TM Funding'!$B$5:$M$5</c:f>
              <c:numCache>
                <c:formatCode>General</c:formatCode>
                <c:ptCount val="12"/>
              </c:numCache>
            </c:numRef>
          </c:val>
          <c:extLst>
            <c:ext xmlns:c16="http://schemas.microsoft.com/office/drawing/2014/chart" uri="{C3380CC4-5D6E-409C-BE32-E72D297353CC}">
              <c16:uniqueId val="{00000001-77B1-4608-B673-BAF4CD4442D9}"/>
            </c:ext>
          </c:extLst>
        </c:ser>
        <c:ser>
          <c:idx val="4"/>
          <c:order val="4"/>
          <c:tx>
            <c:strRef>
              <c:f>'TM Funding'!$A$6</c:f>
              <c:strCache>
                <c:ptCount val="1"/>
                <c:pt idx="0">
                  <c:v>Proj. Spending</c:v>
                </c:pt>
              </c:strCache>
            </c:strRef>
          </c:tx>
          <c:spPr>
            <a:pattFill prst="dkUpDiag">
              <a:fgClr>
                <a:srgbClr val="0070C0"/>
              </a:fgClr>
              <a:bgClr>
                <a:schemeClr val="bg1"/>
              </a:bgClr>
            </a:patt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77B1-4608-B673-BAF4CD4442D9}"/>
              </c:ext>
            </c:extLst>
          </c:dPt>
          <c:dPt>
            <c:idx val="1"/>
            <c:invertIfNegative val="0"/>
            <c:bubble3D val="0"/>
            <c:spPr>
              <a:solidFill>
                <a:srgbClr val="0070C0"/>
              </a:solidFill>
              <a:ln>
                <a:noFill/>
              </a:ln>
              <a:effectLst/>
            </c:spPr>
            <c:extLst>
              <c:ext xmlns:c16="http://schemas.microsoft.com/office/drawing/2014/chart" uri="{C3380CC4-5D6E-409C-BE32-E72D297353CC}">
                <c16:uniqueId val="{00000005-77B1-4608-B673-BAF4CD4442D9}"/>
              </c:ext>
            </c:extLst>
          </c:dPt>
          <c:dPt>
            <c:idx val="2"/>
            <c:invertIfNegative val="0"/>
            <c:bubble3D val="0"/>
            <c:spPr>
              <a:solidFill>
                <a:srgbClr val="0070C0"/>
              </a:solidFill>
              <a:ln>
                <a:noFill/>
              </a:ln>
              <a:effectLst/>
            </c:spPr>
            <c:extLst>
              <c:ext xmlns:c16="http://schemas.microsoft.com/office/drawing/2014/chart" uri="{C3380CC4-5D6E-409C-BE32-E72D297353CC}">
                <c16:uniqueId val="{00000007-77B1-4608-B673-BAF4CD4442D9}"/>
              </c:ext>
            </c:extLst>
          </c:dPt>
          <c:dPt>
            <c:idx val="3"/>
            <c:invertIfNegative val="0"/>
            <c:bubble3D val="0"/>
            <c:spPr>
              <a:solidFill>
                <a:srgbClr val="0070C0"/>
              </a:solidFill>
              <a:ln>
                <a:noFill/>
              </a:ln>
              <a:effectLst/>
            </c:spPr>
            <c:extLst>
              <c:ext xmlns:c16="http://schemas.microsoft.com/office/drawing/2014/chart" uri="{C3380CC4-5D6E-409C-BE32-E72D297353CC}">
                <c16:uniqueId val="{00000009-77B1-4608-B673-BAF4CD4442D9}"/>
              </c:ext>
            </c:extLst>
          </c:dPt>
          <c:dPt>
            <c:idx val="4"/>
            <c:invertIfNegative val="0"/>
            <c:bubble3D val="0"/>
            <c:spPr>
              <a:solidFill>
                <a:srgbClr val="0070C0"/>
              </a:solidFill>
              <a:ln>
                <a:noFill/>
              </a:ln>
              <a:effectLst/>
            </c:spPr>
            <c:extLst>
              <c:ext xmlns:c16="http://schemas.microsoft.com/office/drawing/2014/chart" uri="{C3380CC4-5D6E-409C-BE32-E72D297353CC}">
                <c16:uniqueId val="{0000000B-77B1-4608-B673-BAF4CD4442D9}"/>
              </c:ext>
            </c:extLst>
          </c:dPt>
          <c:dPt>
            <c:idx val="5"/>
            <c:invertIfNegative val="0"/>
            <c:bubble3D val="0"/>
            <c:spPr>
              <a:solidFill>
                <a:srgbClr val="0070C0"/>
              </a:solidFill>
              <a:ln>
                <a:noFill/>
              </a:ln>
              <a:effectLst/>
            </c:spPr>
            <c:extLst>
              <c:ext xmlns:c16="http://schemas.microsoft.com/office/drawing/2014/chart" uri="{C3380CC4-5D6E-409C-BE32-E72D297353CC}">
                <c16:uniqueId val="{0000000D-77B1-4608-B673-BAF4CD4442D9}"/>
              </c:ext>
            </c:extLst>
          </c:dPt>
          <c:dPt>
            <c:idx val="6"/>
            <c:invertIfNegative val="0"/>
            <c:bubble3D val="0"/>
            <c:spPr>
              <a:solidFill>
                <a:srgbClr val="0070C0"/>
              </a:solidFill>
              <a:ln>
                <a:noFill/>
              </a:ln>
              <a:effectLst/>
            </c:spPr>
            <c:extLst>
              <c:ext xmlns:c16="http://schemas.microsoft.com/office/drawing/2014/chart" uri="{C3380CC4-5D6E-409C-BE32-E72D297353CC}">
                <c16:uniqueId val="{0000000F-77B1-4608-B673-BAF4CD4442D9}"/>
              </c:ext>
            </c:extLst>
          </c:dPt>
          <c:dPt>
            <c:idx val="7"/>
            <c:invertIfNegative val="0"/>
            <c:bubble3D val="0"/>
            <c:spPr>
              <a:solidFill>
                <a:srgbClr val="0070C0"/>
              </a:solidFill>
              <a:ln>
                <a:noFill/>
              </a:ln>
              <a:effectLst/>
            </c:spPr>
            <c:extLst>
              <c:ext xmlns:c16="http://schemas.microsoft.com/office/drawing/2014/chart" uri="{C3380CC4-5D6E-409C-BE32-E72D297353CC}">
                <c16:uniqueId val="{00000011-77B1-4608-B673-BAF4CD4442D9}"/>
              </c:ext>
            </c:extLst>
          </c:dPt>
          <c:dPt>
            <c:idx val="8"/>
            <c:invertIfNegative val="0"/>
            <c:bubble3D val="0"/>
            <c:spPr>
              <a:solidFill>
                <a:srgbClr val="0070C0"/>
              </a:solidFill>
              <a:ln>
                <a:noFill/>
              </a:ln>
              <a:effectLst/>
            </c:spPr>
            <c:extLst>
              <c:ext xmlns:c16="http://schemas.microsoft.com/office/drawing/2014/chart" uri="{C3380CC4-5D6E-409C-BE32-E72D297353CC}">
                <c16:uniqueId val="{00000013-77B1-4608-B673-BAF4CD4442D9}"/>
              </c:ext>
            </c:extLst>
          </c:dPt>
          <c:cat>
            <c:strRef>
              <c:f>'TM Funding'!$B$1:$M$1</c:f>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f>'TM Funding'!$B$6:$M$6</c:f>
              <c:numCache>
                <c:formatCode>_(* #,##0_);_(* \(#,##0\);_(* "-"??_);_(@_)</c:formatCode>
                <c:ptCount val="12"/>
                <c:pt idx="0">
                  <c:v>60313469</c:v>
                </c:pt>
                <c:pt idx="1">
                  <c:v>90380232</c:v>
                </c:pt>
                <c:pt idx="2">
                  <c:v>130417766</c:v>
                </c:pt>
                <c:pt idx="3">
                  <c:v>162588036</c:v>
                </c:pt>
                <c:pt idx="4">
                  <c:v>192096475</c:v>
                </c:pt>
                <c:pt idx="5">
                  <c:v>233464513.31723797</c:v>
                </c:pt>
                <c:pt idx="6">
                  <c:v>270032375</c:v>
                </c:pt>
                <c:pt idx="7">
                  <c:v>317697675</c:v>
                </c:pt>
                <c:pt idx="8">
                  <c:v>365918373</c:v>
                </c:pt>
                <c:pt idx="9">
                  <c:v>402305628</c:v>
                </c:pt>
                <c:pt idx="10">
                  <c:v>438692883</c:v>
                </c:pt>
                <c:pt idx="11">
                  <c:v>475080138</c:v>
                </c:pt>
              </c:numCache>
            </c:numRef>
          </c:val>
          <c:extLst>
            <c:ext xmlns:c16="http://schemas.microsoft.com/office/drawing/2014/chart" uri="{C3380CC4-5D6E-409C-BE32-E72D297353CC}">
              <c16:uniqueId val="{00000014-77B1-4608-B673-BAF4CD4442D9}"/>
            </c:ext>
          </c:extLst>
        </c:ser>
        <c:ser>
          <c:idx val="5"/>
          <c:order val="5"/>
          <c:tx>
            <c:strRef>
              <c:f>'TM Funding'!$A$7</c:f>
              <c:strCache>
                <c:ptCount val="1"/>
                <c:pt idx="0">
                  <c:v>Proj. Revenue</c:v>
                </c:pt>
              </c:strCache>
            </c:strRef>
          </c:tx>
          <c:spPr>
            <a:pattFill prst="dkUpDiag">
              <a:fgClr>
                <a:srgbClr val="C00000"/>
              </a:fgClr>
              <a:bgClr>
                <a:schemeClr val="bg1"/>
              </a:bgClr>
            </a:patt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6-77B1-4608-B673-BAF4CD4442D9}"/>
              </c:ext>
            </c:extLst>
          </c:dPt>
          <c:dPt>
            <c:idx val="1"/>
            <c:invertIfNegative val="0"/>
            <c:bubble3D val="0"/>
            <c:spPr>
              <a:solidFill>
                <a:srgbClr val="C00000"/>
              </a:solidFill>
              <a:ln>
                <a:noFill/>
              </a:ln>
              <a:effectLst/>
            </c:spPr>
            <c:extLst>
              <c:ext xmlns:c16="http://schemas.microsoft.com/office/drawing/2014/chart" uri="{C3380CC4-5D6E-409C-BE32-E72D297353CC}">
                <c16:uniqueId val="{00000018-77B1-4608-B673-BAF4CD4442D9}"/>
              </c:ext>
            </c:extLst>
          </c:dPt>
          <c:dPt>
            <c:idx val="2"/>
            <c:invertIfNegative val="0"/>
            <c:bubble3D val="0"/>
            <c:spPr>
              <a:solidFill>
                <a:srgbClr val="C00000"/>
              </a:solidFill>
              <a:ln>
                <a:noFill/>
              </a:ln>
              <a:effectLst/>
            </c:spPr>
            <c:extLst>
              <c:ext xmlns:c16="http://schemas.microsoft.com/office/drawing/2014/chart" uri="{C3380CC4-5D6E-409C-BE32-E72D297353CC}">
                <c16:uniqueId val="{0000001A-77B1-4608-B673-BAF4CD4442D9}"/>
              </c:ext>
            </c:extLst>
          </c:dPt>
          <c:dPt>
            <c:idx val="3"/>
            <c:invertIfNegative val="0"/>
            <c:bubble3D val="0"/>
            <c:spPr>
              <a:solidFill>
                <a:srgbClr val="C00000"/>
              </a:solidFill>
              <a:ln>
                <a:noFill/>
              </a:ln>
              <a:effectLst/>
            </c:spPr>
            <c:extLst>
              <c:ext xmlns:c16="http://schemas.microsoft.com/office/drawing/2014/chart" uri="{C3380CC4-5D6E-409C-BE32-E72D297353CC}">
                <c16:uniqueId val="{0000001C-77B1-4608-B673-BAF4CD4442D9}"/>
              </c:ext>
            </c:extLst>
          </c:dPt>
          <c:dPt>
            <c:idx val="4"/>
            <c:invertIfNegative val="0"/>
            <c:bubble3D val="0"/>
            <c:spPr>
              <a:solidFill>
                <a:srgbClr val="C00000"/>
              </a:solidFill>
              <a:ln>
                <a:noFill/>
              </a:ln>
              <a:effectLst/>
            </c:spPr>
            <c:extLst>
              <c:ext xmlns:c16="http://schemas.microsoft.com/office/drawing/2014/chart" uri="{C3380CC4-5D6E-409C-BE32-E72D297353CC}">
                <c16:uniqueId val="{0000001E-77B1-4608-B673-BAF4CD4442D9}"/>
              </c:ext>
            </c:extLst>
          </c:dPt>
          <c:dPt>
            <c:idx val="5"/>
            <c:invertIfNegative val="0"/>
            <c:bubble3D val="0"/>
            <c:spPr>
              <a:solidFill>
                <a:srgbClr val="C00000"/>
              </a:solidFill>
              <a:ln>
                <a:noFill/>
              </a:ln>
              <a:effectLst/>
            </c:spPr>
            <c:extLst>
              <c:ext xmlns:c16="http://schemas.microsoft.com/office/drawing/2014/chart" uri="{C3380CC4-5D6E-409C-BE32-E72D297353CC}">
                <c16:uniqueId val="{00000020-77B1-4608-B673-BAF4CD4442D9}"/>
              </c:ext>
            </c:extLst>
          </c:dPt>
          <c:dPt>
            <c:idx val="6"/>
            <c:invertIfNegative val="0"/>
            <c:bubble3D val="0"/>
            <c:spPr>
              <a:solidFill>
                <a:srgbClr val="C00000"/>
              </a:solidFill>
              <a:ln>
                <a:noFill/>
              </a:ln>
              <a:effectLst/>
            </c:spPr>
            <c:extLst>
              <c:ext xmlns:c16="http://schemas.microsoft.com/office/drawing/2014/chart" uri="{C3380CC4-5D6E-409C-BE32-E72D297353CC}">
                <c16:uniqueId val="{00000022-77B1-4608-B673-BAF4CD4442D9}"/>
              </c:ext>
            </c:extLst>
          </c:dPt>
          <c:dPt>
            <c:idx val="7"/>
            <c:invertIfNegative val="0"/>
            <c:bubble3D val="0"/>
            <c:spPr>
              <a:solidFill>
                <a:srgbClr val="C00000"/>
              </a:solidFill>
              <a:ln>
                <a:noFill/>
              </a:ln>
              <a:effectLst/>
            </c:spPr>
            <c:extLst>
              <c:ext xmlns:c16="http://schemas.microsoft.com/office/drawing/2014/chart" uri="{C3380CC4-5D6E-409C-BE32-E72D297353CC}">
                <c16:uniqueId val="{00000024-77B1-4608-B673-BAF4CD4442D9}"/>
              </c:ext>
            </c:extLst>
          </c:dPt>
          <c:dPt>
            <c:idx val="8"/>
            <c:invertIfNegative val="0"/>
            <c:bubble3D val="0"/>
            <c:spPr>
              <a:solidFill>
                <a:srgbClr val="C00000"/>
              </a:solidFill>
              <a:ln>
                <a:noFill/>
              </a:ln>
              <a:effectLst/>
            </c:spPr>
            <c:extLst>
              <c:ext xmlns:c16="http://schemas.microsoft.com/office/drawing/2014/chart" uri="{C3380CC4-5D6E-409C-BE32-E72D297353CC}">
                <c16:uniqueId val="{00000026-77B1-4608-B673-BAF4CD4442D9}"/>
              </c:ext>
            </c:extLst>
          </c:dPt>
          <c:cat>
            <c:strRef>
              <c:f>'TM Funding'!$B$1:$M$1</c:f>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f>'TM Funding'!$B$7:$M$7</c:f>
              <c:numCache>
                <c:formatCode>_(* #,##0_);_(* \(#,##0\);_(* "-"??_);_(@_)</c:formatCode>
                <c:ptCount val="12"/>
                <c:pt idx="0">
                  <c:v>37105342</c:v>
                </c:pt>
                <c:pt idx="1">
                  <c:v>75551767</c:v>
                </c:pt>
                <c:pt idx="2">
                  <c:v>113087283</c:v>
                </c:pt>
                <c:pt idx="3">
                  <c:v>151830945</c:v>
                </c:pt>
                <c:pt idx="4">
                  <c:v>187242939</c:v>
                </c:pt>
                <c:pt idx="5">
                  <c:v>230600573.17268452</c:v>
                </c:pt>
                <c:pt idx="6">
                  <c:v>269590822</c:v>
                </c:pt>
                <c:pt idx="7">
                  <c:v>307984186</c:v>
                </c:pt>
                <c:pt idx="8">
                  <c:v>347026087</c:v>
                </c:pt>
                <c:pt idx="9">
                  <c:v>389967721.66666669</c:v>
                </c:pt>
                <c:pt idx="10">
                  <c:v>432909356.33333337</c:v>
                </c:pt>
                <c:pt idx="11">
                  <c:v>475850991.00000006</c:v>
                </c:pt>
              </c:numCache>
            </c:numRef>
          </c:val>
          <c:extLst>
            <c:ext xmlns:c16="http://schemas.microsoft.com/office/drawing/2014/chart" uri="{C3380CC4-5D6E-409C-BE32-E72D297353CC}">
              <c16:uniqueId val="{00000027-77B1-4608-B673-BAF4CD4442D9}"/>
            </c:ext>
          </c:extLst>
        </c:ser>
        <c:dLbls>
          <c:showLegendKey val="0"/>
          <c:showVal val="0"/>
          <c:showCatName val="0"/>
          <c:showSerName val="0"/>
          <c:showPercent val="0"/>
          <c:showBubbleSize val="0"/>
        </c:dLbls>
        <c:gapWidth val="50"/>
        <c:overlap val="5"/>
        <c:axId val="1052880504"/>
        <c:axId val="1052881160"/>
        <c:extLst>
          <c:ext xmlns:c15="http://schemas.microsoft.com/office/drawing/2012/chart" uri="{02D57815-91ED-43cb-92C2-25804820EDAC}">
            <c15:filteredBarSeries>
              <c15:ser>
                <c:idx val="0"/>
                <c:order val="0"/>
                <c:tx>
                  <c:strRef>
                    <c:extLst>
                      <c:ext uri="{02D57815-91ED-43cb-92C2-25804820EDAC}">
                        <c15:formulaRef>
                          <c15:sqref>'TM Funding'!$A$2</c15:sqref>
                        </c15:formulaRef>
                      </c:ext>
                    </c:extLst>
                    <c:strCache>
                      <c:ptCount val="1"/>
                      <c:pt idx="0">
                        <c:v>Current  Revenue</c:v>
                      </c:pt>
                    </c:strCache>
                  </c:strRef>
                </c:tx>
                <c:spPr>
                  <a:solidFill>
                    <a:schemeClr val="accent1"/>
                  </a:solidFill>
                  <a:ln>
                    <a:noFill/>
                  </a:ln>
                  <a:effectLst/>
                </c:spPr>
                <c:invertIfNegative val="0"/>
                <c:cat>
                  <c:strRef>
                    <c:extLst>
                      <c:ext uri="{02D57815-91ED-43cb-92C2-25804820EDAC}">
                        <c15:formulaRef>
                          <c15:sqref>'TM Funding'!$B$1:$M$1</c15:sqref>
                        </c15:formulaRef>
                      </c:ext>
                    </c:extLst>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extLst>
                      <c:ext uri="{02D57815-91ED-43cb-92C2-25804820EDAC}">
                        <c15:formulaRef>
                          <c15:sqref>'TM Funding'!$B$2:$M$2</c15:sqref>
                        </c15:formulaRef>
                      </c:ext>
                    </c:extLst>
                    <c:numCache>
                      <c:formatCode>_(* #,##0_);_(* \(#,##0\);_(* "-"??_);_(@_)</c:formatCode>
                      <c:ptCount val="12"/>
                      <c:pt idx="0">
                        <c:v>475850991</c:v>
                      </c:pt>
                      <c:pt idx="1">
                        <c:v>475850991</c:v>
                      </c:pt>
                      <c:pt idx="2">
                        <c:v>475850991</c:v>
                      </c:pt>
                      <c:pt idx="3">
                        <c:v>475850991</c:v>
                      </c:pt>
                      <c:pt idx="4">
                        <c:v>475850991</c:v>
                      </c:pt>
                      <c:pt idx="5">
                        <c:v>475850991</c:v>
                      </c:pt>
                      <c:pt idx="6">
                        <c:v>475850991</c:v>
                      </c:pt>
                      <c:pt idx="7">
                        <c:v>475850991</c:v>
                      </c:pt>
                      <c:pt idx="8">
                        <c:v>475850991</c:v>
                      </c:pt>
                      <c:pt idx="9">
                        <c:v>475850991</c:v>
                      </c:pt>
                      <c:pt idx="10">
                        <c:v>475850991</c:v>
                      </c:pt>
                      <c:pt idx="11">
                        <c:v>475850991</c:v>
                      </c:pt>
                    </c:numCache>
                  </c:numRef>
                </c:val>
                <c:extLst>
                  <c:ext xmlns:c16="http://schemas.microsoft.com/office/drawing/2014/chart" uri="{C3380CC4-5D6E-409C-BE32-E72D297353CC}">
                    <c16:uniqueId val="{00000029-77B1-4608-B673-BAF4CD4442D9}"/>
                  </c:ext>
                </c:extLst>
              </c15:ser>
            </c15:filteredBarSeries>
          </c:ext>
        </c:extLst>
      </c:barChart>
      <c:lineChart>
        <c:grouping val="standard"/>
        <c:varyColors val="0"/>
        <c:ser>
          <c:idx val="1"/>
          <c:order val="1"/>
          <c:tx>
            <c:strRef>
              <c:f>'TM Funding'!$A$3</c:f>
              <c:strCache>
                <c:ptCount val="1"/>
                <c:pt idx="0">
                  <c:v>FY22 Proj. Spending Level</c:v>
                </c:pt>
              </c:strCache>
            </c:strRef>
          </c:tx>
          <c:spPr>
            <a:ln w="28575" cap="rnd">
              <a:solidFill>
                <a:srgbClr val="00B050"/>
              </a:solidFill>
              <a:round/>
            </a:ln>
            <a:effectLst/>
          </c:spPr>
          <c:marker>
            <c:symbol val="none"/>
          </c:marker>
          <c:cat>
            <c:strRef>
              <c:f>'TM Funding'!$B$1:$M$1</c:f>
              <c:strCache>
                <c:ptCount val="12"/>
                <c:pt idx="0">
                  <c:v>October</c:v>
                </c:pt>
                <c:pt idx="1">
                  <c:v>November</c:v>
                </c:pt>
                <c:pt idx="2">
                  <c:v>December</c:v>
                </c:pt>
                <c:pt idx="3">
                  <c:v>January</c:v>
                </c:pt>
                <c:pt idx="4">
                  <c:v> February </c:v>
                </c:pt>
                <c:pt idx="5">
                  <c:v> March </c:v>
                </c:pt>
                <c:pt idx="6">
                  <c:v> April </c:v>
                </c:pt>
                <c:pt idx="7">
                  <c:v> May </c:v>
                </c:pt>
                <c:pt idx="8">
                  <c:v> June </c:v>
                </c:pt>
                <c:pt idx="9">
                  <c:v> July </c:v>
                </c:pt>
                <c:pt idx="10">
                  <c:v> August </c:v>
                </c:pt>
                <c:pt idx="11">
                  <c:v> September </c:v>
                </c:pt>
              </c:strCache>
            </c:strRef>
          </c:cat>
          <c:val>
            <c:numRef>
              <c:f>'TM Funding'!$B$3:$M$3</c:f>
              <c:numCache>
                <c:formatCode>_(* #,##0_);_(* \(#,##0\);_(* "-"??_);_(@_)</c:formatCode>
                <c:ptCount val="12"/>
                <c:pt idx="0">
                  <c:v>475080138</c:v>
                </c:pt>
                <c:pt idx="1">
                  <c:v>475080138</c:v>
                </c:pt>
                <c:pt idx="2">
                  <c:v>475080138</c:v>
                </c:pt>
                <c:pt idx="3">
                  <c:v>475080138</c:v>
                </c:pt>
                <c:pt idx="4">
                  <c:v>475080138</c:v>
                </c:pt>
                <c:pt idx="5">
                  <c:v>475080138</c:v>
                </c:pt>
                <c:pt idx="6">
                  <c:v>475080138</c:v>
                </c:pt>
                <c:pt idx="7">
                  <c:v>475080138</c:v>
                </c:pt>
                <c:pt idx="8">
                  <c:v>475080138</c:v>
                </c:pt>
                <c:pt idx="9">
                  <c:v>475080138</c:v>
                </c:pt>
                <c:pt idx="10">
                  <c:v>475080138</c:v>
                </c:pt>
                <c:pt idx="11">
                  <c:v>475080138</c:v>
                </c:pt>
              </c:numCache>
            </c:numRef>
          </c:val>
          <c:smooth val="0"/>
          <c:extLst>
            <c:ext xmlns:c16="http://schemas.microsoft.com/office/drawing/2014/chart" uri="{C3380CC4-5D6E-409C-BE32-E72D297353CC}">
              <c16:uniqueId val="{00000028-77B1-4608-B673-BAF4CD4442D9}"/>
            </c:ext>
          </c:extLst>
        </c:ser>
        <c:dLbls>
          <c:showLegendKey val="0"/>
          <c:showVal val="0"/>
          <c:showCatName val="0"/>
          <c:showSerName val="0"/>
          <c:showPercent val="0"/>
          <c:showBubbleSize val="0"/>
        </c:dLbls>
        <c:marker val="1"/>
        <c:smooth val="0"/>
        <c:axId val="1052880504"/>
        <c:axId val="1052881160"/>
      </c:lineChart>
      <c:catAx>
        <c:axId val="105288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881160"/>
        <c:crosses val="autoZero"/>
        <c:auto val="1"/>
        <c:lblAlgn val="ctr"/>
        <c:lblOffset val="100"/>
        <c:noMultiLvlLbl val="0"/>
      </c:catAx>
      <c:valAx>
        <c:axId val="10528811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880504"/>
        <c:crosses val="autoZero"/>
        <c:crossBetween val="between"/>
        <c:dispUnits>
          <c:builtInUnit val="millions"/>
          <c:dispUnitsLbl>
            <c:layout>
              <c:manualLayout>
                <c:xMode val="edge"/>
                <c:yMode val="edge"/>
                <c:x val="1.8656094502408336E-3"/>
                <c:y val="0.43429053970688208"/>
              </c:manualLayout>
            </c:layout>
            <c:spPr>
              <a:noFill/>
              <a:ln>
                <a:noFill/>
              </a:ln>
              <a:effectLst/>
            </c:spPr>
            <c:txPr>
              <a:bodyPr rot="-54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0346" tIns="50173" rIns="100346" bIns="50173" rtlCol="0"/>
          <a:lstStyle>
            <a:lvl1pPr algn="l">
              <a:defRPr sz="13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100346" tIns="50173" rIns="100346" bIns="50173" rtlCol="0"/>
          <a:lstStyle>
            <a:lvl1pPr algn="r">
              <a:defRPr sz="1300"/>
            </a:lvl1pPr>
          </a:lstStyle>
          <a:p>
            <a:fld id="{18DCED45-7152-4A41-8F8F-1CE467DA0ABE}" type="datetimeFigureOut">
              <a:rPr lang="en-US" smtClean="0"/>
              <a:t>8/5/2022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100346" tIns="50173" rIns="100346" bIns="50173" rtlCol="0" anchor="ctr"/>
          <a:lstStyle/>
          <a:p>
            <a:endParaRPr lang="en-US"/>
          </a:p>
        </p:txBody>
      </p:sp>
      <p:sp>
        <p:nvSpPr>
          <p:cNvPr id="5" name="Notes Placeholder 4"/>
          <p:cNvSpPr>
            <a:spLocks noGrp="1"/>
          </p:cNvSpPr>
          <p:nvPr>
            <p:ph type="body" sz="quarter" idx="3"/>
          </p:nvPr>
        </p:nvSpPr>
        <p:spPr>
          <a:xfrm>
            <a:off x="929640" y="3374730"/>
            <a:ext cx="7437120" cy="2759371"/>
          </a:xfrm>
          <a:prstGeom prst="rect">
            <a:avLst/>
          </a:prstGeom>
        </p:spPr>
        <p:txBody>
          <a:bodyPr vert="horz" lIns="100346" tIns="50173" rIns="100346" bIns="50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0"/>
            <a:ext cx="4028440" cy="350520"/>
          </a:xfrm>
          <a:prstGeom prst="rect">
            <a:avLst/>
          </a:prstGeom>
        </p:spPr>
        <p:txBody>
          <a:bodyPr vert="horz" lIns="100346" tIns="50173" rIns="100346" bIns="50173" rtlCol="0" anchor="b"/>
          <a:lstStyle>
            <a:lvl1pPr algn="l">
              <a:defRPr sz="1300"/>
            </a:lvl1pPr>
          </a:lstStyle>
          <a:p>
            <a:endParaRPr lang="en-US"/>
          </a:p>
        </p:txBody>
      </p:sp>
      <p:sp>
        <p:nvSpPr>
          <p:cNvPr id="7" name="Slide Number Placeholder 6"/>
          <p:cNvSpPr>
            <a:spLocks noGrp="1"/>
          </p:cNvSpPr>
          <p:nvPr>
            <p:ph type="sldNum" sz="quarter" idx="5"/>
          </p:nvPr>
        </p:nvSpPr>
        <p:spPr>
          <a:xfrm>
            <a:off x="5266347" y="6659880"/>
            <a:ext cx="4028440" cy="350520"/>
          </a:xfrm>
          <a:prstGeom prst="rect">
            <a:avLst/>
          </a:prstGeom>
        </p:spPr>
        <p:txBody>
          <a:bodyPr vert="horz" lIns="100346" tIns="50173" rIns="100346" bIns="50173" rtlCol="0" anchor="b"/>
          <a:lstStyle>
            <a:lvl1pPr algn="r">
              <a:defRPr sz="1300"/>
            </a:lvl1pPr>
          </a:lstStyle>
          <a:p>
            <a:fld id="{D29E8AC0-13B8-4C1D-8C42-34B8956789BE}" type="slidenum">
              <a:rPr lang="en-US" smtClean="0"/>
              <a:t>‹#›</a:t>
            </a:fld>
            <a:endParaRPr lang="en-US"/>
          </a:p>
        </p:txBody>
      </p:sp>
    </p:spTree>
    <p:extLst>
      <p:ext uri="{BB962C8B-B14F-4D97-AF65-F5344CB8AC3E}">
        <p14:creationId xmlns:p14="http://schemas.microsoft.com/office/powerpoint/2010/main" val="105174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a:p>
        </p:txBody>
      </p:sp>
    </p:spTree>
    <p:extLst>
      <p:ext uri="{BB962C8B-B14F-4D97-AF65-F5344CB8AC3E}">
        <p14:creationId xmlns:p14="http://schemas.microsoft.com/office/powerpoint/2010/main" val="31504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a:p>
        </p:txBody>
      </p:sp>
    </p:spTree>
    <p:extLst>
      <p:ext uri="{BB962C8B-B14F-4D97-AF65-F5344CB8AC3E}">
        <p14:creationId xmlns:p14="http://schemas.microsoft.com/office/powerpoint/2010/main" val="132955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still project that we will collection more than our appropriated level and that we will deposit both patent and trademark fee revenue in the PTFRF</a:t>
            </a:r>
          </a:p>
          <a:p>
            <a:pPr marL="171450" indent="-171450">
              <a:buFont typeface="Arial" panose="020B0604020202020204" pitchFamily="34" charset="0"/>
              <a:buChar char="•"/>
            </a:pPr>
            <a:r>
              <a:rPr lang="en-US"/>
              <a:t>We estimated that we will end the year with $193M in the TM OR, which is above the minimum level of $120M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r>
              <a:rPr lang="en-US" b="1" u="sng"/>
              <a:t>Reference</a:t>
            </a:r>
            <a:r>
              <a:rPr lang="en-US"/>
              <a:t> (talking points are from prior presentations)</a:t>
            </a:r>
          </a:p>
          <a:p>
            <a:pPr marL="171450" indent="-171450">
              <a:buFont typeface="Arial" panose="020B0604020202020204" pitchFamily="34" charset="0"/>
              <a:buChar char="•"/>
            </a:pPr>
            <a:r>
              <a:rPr lang="en-US"/>
              <a:t>The appropriation level is based on our</a:t>
            </a:r>
            <a:r>
              <a:rPr lang="en-US" baseline="0"/>
              <a:t> FY 2022 appropriated amount. This appropriated level is the fee estimates that we projected in our FY 2022 PB, which was formulated about a year ago. So the appropriated level is $4.058B for the agency. Of that, $450M is in TM revenue</a:t>
            </a:r>
          </a:p>
          <a:p>
            <a:pPr marL="171450" indent="-171450">
              <a:buFont typeface="Arial" panose="020B0604020202020204" pitchFamily="34" charset="0"/>
              <a:buChar char="•"/>
            </a:pPr>
            <a:r>
              <a:rPr lang="en-US" baseline="0"/>
              <a:t>Since then we have revised our fee estimates. We currently expect to collect about $48M more this year than the initial estimate. $25.7M is on the TM revenue side. If we do collect fees in excess of our apportionment, those fees will be deposited into our Patent and Trademark Fee reserve fund. We would have to submit a reprogramming request to congress to request those fees..  Since the establishment of our PTFRF, we have had to go through this process a few times and have successfully received approval to transfer those fees in the PTFRF to our main appropriation account.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addition to our fee revenue, the agency has authority to spending our operating reserve and other revenue, which includes recoveries, parking fees, reimbursements and expenditure refunds. In total this is estimated to be around $736M for the agency, $218M for TMs</a:t>
            </a:r>
          </a:p>
          <a:p>
            <a:pPr marL="171450" indent="-171450">
              <a:buFont typeface="Arial" panose="020B0604020202020204" pitchFamily="34" charset="0"/>
              <a:buChar char="•"/>
            </a:pPr>
            <a:r>
              <a:rPr lang="en-US"/>
              <a:t>In total, the agency has authority to spend about $4.795B, $668M on the TM side</a:t>
            </a:r>
          </a:p>
          <a:p>
            <a:pPr marL="171450" indent="-171450">
              <a:buFont typeface="Arial" panose="020B0604020202020204" pitchFamily="34" charset="0"/>
              <a:buChar char="•"/>
            </a:pPr>
            <a:r>
              <a:rPr lang="en-US"/>
              <a:t>Our estimated end of year spending is about $4.7B for the agency, $475M for TMs.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Based on this information, we think we will end the year with $208M in the TM OR reserve, which is well above our minimum level of $125M</a:t>
            </a:r>
          </a:p>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a:p>
        </p:txBody>
      </p:sp>
    </p:spTree>
    <p:extLst>
      <p:ext uri="{BB962C8B-B14F-4D97-AF65-F5344CB8AC3E}">
        <p14:creationId xmlns:p14="http://schemas.microsoft.com/office/powerpoint/2010/main" val="31636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81240" indent="-181240" defTabSz="491702">
              <a:buFont typeface="Arial" panose="020B0604020202020204" pitchFamily="34" charset="0"/>
              <a:buChar char="•"/>
              <a:defRPr/>
            </a:pPr>
            <a:r>
              <a:rPr lang="en-US" sz="1200"/>
              <a:t>The chart shows our spending and revenue collections for the year. Data is as of June 30. We shared this chart with you last quarter and its predominately the same status</a:t>
            </a:r>
          </a:p>
          <a:p>
            <a:pPr marL="181240" indent="-181240" defTabSz="491702">
              <a:buFont typeface="Arial" panose="020B0604020202020204" pitchFamily="34" charset="0"/>
              <a:buChar char="•"/>
              <a:defRPr/>
            </a:pPr>
            <a:r>
              <a:rPr lang="en-US" sz="1200"/>
              <a:t>The green line is our annual spend plan for the year; we project to spend $475M</a:t>
            </a:r>
          </a:p>
          <a:p>
            <a:pPr marL="181240" indent="-181240" defTabSz="491702">
              <a:buFont typeface="Arial" panose="020B0604020202020204" pitchFamily="34" charset="0"/>
              <a:buChar char="•"/>
              <a:defRPr/>
            </a:pPr>
            <a:r>
              <a:rPr lang="en-US" sz="1200"/>
              <a:t>The blue bars show commitment and obligations which were around $365M through June 30</a:t>
            </a:r>
          </a:p>
          <a:p>
            <a:pPr marL="181240" indent="-181240" defTabSz="491702">
              <a:buFont typeface="Arial" panose="020B0604020202020204" pitchFamily="34" charset="0"/>
              <a:buChar char="•"/>
              <a:defRPr/>
            </a:pPr>
            <a:r>
              <a:rPr lang="en-US" sz="1200"/>
              <a:t>and the red bar is TM revenue received which was just over $347M thru June 30</a:t>
            </a:r>
          </a:p>
          <a:p>
            <a:pPr marL="181240" indent="-181240" defTabSz="491702">
              <a:buFont typeface="Arial" panose="020B0604020202020204" pitchFamily="34" charset="0"/>
              <a:buChar char="•"/>
              <a:defRPr/>
            </a:pPr>
            <a:r>
              <a:rPr lang="en-US" sz="1200"/>
              <a:t>The solid bars show our actuals revenue and spending while the patterned bars show our estimated revenues and spending for the remaining months of the year</a:t>
            </a:r>
          </a:p>
          <a:p>
            <a:pPr marL="181240" indent="-181240" defTabSz="491702">
              <a:buFont typeface="Arial" panose="020B0604020202020204" pitchFamily="34" charset="0"/>
              <a:buChar char="•"/>
              <a:defRPr/>
            </a:pPr>
            <a:r>
              <a:rPr lang="en-US" sz="1200"/>
              <a:t>By the end of the year, aggregate revenues and spending will be pretty close – revenue is projected at $475.9M and spending at $475.1M</a:t>
            </a:r>
          </a:p>
          <a:p>
            <a:pPr marL="171450" indent="-171450" defTabSz="465142">
              <a:buFont typeface="Arial" panose="020B0604020202020204" pitchFamily="34" charset="0"/>
              <a:buChar char="•"/>
              <a:defRPr/>
            </a:pPr>
            <a:endParaRPr lang="en-US" sz="1200" baseline="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a:p>
        </p:txBody>
      </p:sp>
    </p:spTree>
    <p:extLst>
      <p:ext uri="{BB962C8B-B14F-4D97-AF65-F5344CB8AC3E}">
        <p14:creationId xmlns:p14="http://schemas.microsoft.com/office/powerpoint/2010/main" val="84082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5</a:t>
            </a:fld>
            <a:endParaRPr lang="en-US"/>
          </a:p>
        </p:txBody>
      </p:sp>
    </p:spTree>
    <p:extLst>
      <p:ext uri="{BB962C8B-B14F-4D97-AF65-F5344CB8AC3E}">
        <p14:creationId xmlns:p14="http://schemas.microsoft.com/office/powerpoint/2010/main" val="341144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1841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a:p>
        </p:txBody>
      </p:sp>
    </p:spTree>
    <p:extLst>
      <p:ext uri="{BB962C8B-B14F-4D97-AF65-F5344CB8AC3E}">
        <p14:creationId xmlns:p14="http://schemas.microsoft.com/office/powerpoint/2010/main" val="330168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a:p>
        </p:txBody>
      </p:sp>
    </p:spTree>
    <p:extLst>
      <p:ext uri="{BB962C8B-B14F-4D97-AF65-F5344CB8AC3E}">
        <p14:creationId xmlns:p14="http://schemas.microsoft.com/office/powerpoint/2010/main" val="289732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1"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19330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828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391428"/>
            <a:ext cx="4467889" cy="1990444"/>
          </a:xfrm>
          <a:prstGeom prst="rect">
            <a:avLst/>
          </a:prstGeom>
        </p:spPr>
      </p:pic>
      <p:sp>
        <p:nvSpPr>
          <p:cNvPr id="6" name="Subtitle 2"/>
          <p:cNvSpPr>
            <a:spLocks noGrp="1"/>
          </p:cNvSpPr>
          <p:nvPr>
            <p:ph type="subTitle" idx="1" hasCustomPrompt="1"/>
          </p:nvPr>
        </p:nvSpPr>
        <p:spPr>
          <a:xfrm>
            <a:off x="761999" y="4348635"/>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21131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38436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5"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object 2"/>
          <p:cNvSpPr/>
          <p:nvPr userDrawn="1"/>
        </p:nvSpPr>
        <p:spPr>
          <a:xfrm>
            <a:off x="2924387" y="763222"/>
            <a:ext cx="4114800" cy="4114800"/>
          </a:xfrm>
          <a:prstGeom prst="rect">
            <a:avLst/>
          </a:prstGeom>
          <a:blipFill>
            <a:blip r:embed="rId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6431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0" y="916906"/>
            <a:ext cx="3886200" cy="3881188"/>
          </a:xfrm>
          <a:prstGeom prst="rect">
            <a:avLst/>
          </a:prstGeom>
        </p:spPr>
      </p:pic>
      <p:sp>
        <p:nvSpPr>
          <p:cNvPr id="2" name="TextBox 1"/>
          <p:cNvSpPr txBox="1"/>
          <p:nvPr/>
        </p:nvSpPr>
        <p:spPr>
          <a:xfrm>
            <a:off x="5892801" y="975744"/>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1" y="2103448"/>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1" y="2637700"/>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1"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799"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1"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12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27274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067" y="916907"/>
            <a:ext cx="3934048" cy="3881188"/>
          </a:xfrm>
          <a:prstGeom prst="rect">
            <a:avLst/>
          </a:prstGeom>
        </p:spPr>
      </p:pic>
    </p:spTree>
    <p:extLst>
      <p:ext uri="{BB962C8B-B14F-4D97-AF65-F5344CB8AC3E}">
        <p14:creationId xmlns:p14="http://schemas.microsoft.com/office/powerpoint/2010/main" val="110880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1219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075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54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10167654" cy="5456393"/>
          </a:xfrm>
          <a:prstGeom prst="rect">
            <a:avLst/>
          </a:prstGeom>
        </p:spPr>
      </p:pic>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4"/>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4"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16293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575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38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573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1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8026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28671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526633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5714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2665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579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6871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164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4901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3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751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18"/>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0703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1616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04902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2"/>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ectangle 9"/>
          <p:cNvSpPr/>
          <p:nvPr userDrawn="1"/>
        </p:nvSpPr>
        <p:spPr>
          <a:xfrm>
            <a:off x="-6883" y="4283563"/>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4" name="Rectangle 9"/>
          <p:cNvSpPr/>
          <p:nvPr userDrawn="1"/>
        </p:nvSpPr>
        <p:spPr>
          <a:xfrm>
            <a:off x="-906" y="3"/>
            <a:ext cx="10160000" cy="378023"/>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spTree>
    <p:extLst>
      <p:ext uri="{BB962C8B-B14F-4D97-AF65-F5344CB8AC3E}">
        <p14:creationId xmlns:p14="http://schemas.microsoft.com/office/powerpoint/2010/main" val="261392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366273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95296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0507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861579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3"/>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8"/>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423203"/>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2" y="1956338"/>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402230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37942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48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53648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62540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391428"/>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428274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710496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6"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4533" y="916908"/>
            <a:ext cx="5207000" cy="3881188"/>
          </a:xfrm>
          <a:prstGeom prst="rect">
            <a:avLst/>
          </a:prstGeom>
        </p:spPr>
      </p:pic>
    </p:spTree>
    <p:extLst>
      <p:ext uri="{BB962C8B-B14F-4D97-AF65-F5344CB8AC3E}">
        <p14:creationId xmlns:p14="http://schemas.microsoft.com/office/powerpoint/2010/main" val="30715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1" y="916906"/>
            <a:ext cx="4312431" cy="3881188"/>
          </a:xfrm>
          <a:prstGeom prst="rect">
            <a:avLst/>
          </a:prstGeom>
        </p:spPr>
      </p:pic>
      <p:sp>
        <p:nvSpPr>
          <p:cNvPr id="2" name="TextBox 1"/>
          <p:cNvSpPr txBox="1"/>
          <p:nvPr/>
        </p:nvSpPr>
        <p:spPr>
          <a:xfrm>
            <a:off x="5892802" y="975746"/>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2" y="2103450"/>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2" y="2637702"/>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2"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2"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2481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8027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0417" y="904875"/>
            <a:ext cx="4339167" cy="3905250"/>
          </a:xfrm>
          <a:prstGeom prst="rect">
            <a:avLst/>
          </a:prstGeom>
        </p:spPr>
      </p:pic>
    </p:spTree>
    <p:extLst>
      <p:ext uri="{BB962C8B-B14F-4D97-AF65-F5344CB8AC3E}">
        <p14:creationId xmlns:p14="http://schemas.microsoft.com/office/powerpoint/2010/main" val="929463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932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867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7483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1"/>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6"/>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423201"/>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1" y="1956336"/>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07190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70490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6035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864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8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44933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01878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0"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32058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Ls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94766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38" r:id="rId8"/>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56890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39" r:id="rId8"/>
    <p:sldLayoutId id="2147483740" r:id="rId9"/>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1"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0474619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15172780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Trademarks financial</a:t>
            </a:r>
            <a:r>
              <a:rPr lang="en-US" b="1" dirty="0"/>
              <a:t> </a:t>
            </a:r>
            <a:r>
              <a:rPr lang="en-US" dirty="0"/>
              <a:t>management</a:t>
            </a:r>
            <a:r>
              <a:rPr lang="en-US" b="1" dirty="0"/>
              <a:t> </a:t>
            </a:r>
            <a:r>
              <a:rPr lang="en-US" dirty="0"/>
              <a:t>update</a:t>
            </a:r>
            <a:endParaRPr lang="en-US" b="1"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latin typeface="Segoe UI"/>
                <a:cs typeface="Segoe UI"/>
              </a:rPr>
              <a:t>Sean </a:t>
            </a:r>
            <a:r>
              <a:rPr lang="en-US" b="1" dirty="0" err="1">
                <a:latin typeface="Segoe UI"/>
                <a:cs typeface="Segoe UI"/>
              </a:rPr>
              <a:t>Mildrew</a:t>
            </a:r>
            <a:br>
              <a:rPr lang="en-US" sz="2600" dirty="0"/>
            </a:br>
            <a:r>
              <a:rPr lang="en-US" sz="2600" dirty="0">
                <a:latin typeface="Segoe UI"/>
                <a:cs typeface="Segoe UI"/>
              </a:rPr>
              <a:t>Deputy Chief Financial Officer</a:t>
            </a:r>
          </a:p>
        </p:txBody>
      </p:sp>
    </p:spTree>
    <p:extLst>
      <p:ext uri="{BB962C8B-B14F-4D97-AF65-F5344CB8AC3E}">
        <p14:creationId xmlns:p14="http://schemas.microsoft.com/office/powerpoint/2010/main" val="417653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lstStyle/>
          <a:p>
            <a:r>
              <a:rPr lang="en-US" dirty="0"/>
              <a:t>FY 2022 financial position &amp; status of the business</a:t>
            </a:r>
          </a:p>
          <a:p>
            <a:r>
              <a:rPr lang="en-US" dirty="0"/>
              <a:t>On the horizon</a:t>
            </a:r>
          </a:p>
          <a:p>
            <a:pPr lvl="1"/>
            <a:r>
              <a:rPr lang="en-US" dirty="0"/>
              <a:t>FY 2023 budget status</a:t>
            </a:r>
          </a:p>
          <a:p>
            <a:pPr lvl="1"/>
            <a:r>
              <a:rPr lang="en-US" dirty="0"/>
              <a:t>FY 2024 budget formulation</a:t>
            </a:r>
          </a:p>
        </p:txBody>
      </p:sp>
      <p:sp>
        <p:nvSpPr>
          <p:cNvPr id="2" name="Slide Number Placeholder 1"/>
          <p:cNvSpPr>
            <a:spLocks noGrp="1"/>
          </p:cNvSpPr>
          <p:nvPr>
            <p:ph type="sldNum" sz="quarter" idx="10"/>
          </p:nvPr>
        </p:nvSpPr>
        <p:spPr/>
        <p:txBody>
          <a:bodyPr/>
          <a:lstStyle/>
          <a:p>
            <a:fld id="{1D648693-0942-45E9-83AE-76FC568F9452}" type="slidenum">
              <a:rPr lang="en-US" smtClean="0"/>
              <a:pPr/>
              <a:t>2</a:t>
            </a:fld>
            <a:endParaRPr lang="en-US"/>
          </a:p>
        </p:txBody>
      </p:sp>
    </p:spTree>
    <p:extLst>
      <p:ext uri="{BB962C8B-B14F-4D97-AF65-F5344CB8AC3E}">
        <p14:creationId xmlns:p14="http://schemas.microsoft.com/office/powerpoint/2010/main" val="368506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FY 2022 trademark funding - outlook</a:t>
            </a:r>
          </a:p>
        </p:txBody>
      </p:sp>
      <p:graphicFrame>
        <p:nvGraphicFramePr>
          <p:cNvPr id="8" name="Object 7" descr="Table of estimated vs actual funding for Patents, Trademarks and USPTO.">
            <a:extLst>
              <a:ext uri="{FF2B5EF4-FFF2-40B4-BE49-F238E27FC236}">
                <a16:creationId xmlns:a16="http://schemas.microsoft.com/office/drawing/2014/main" id="{92C921C7-9B65-40A4-B5BA-96403D0D0292}"/>
              </a:ext>
            </a:extLst>
          </p:cNvPr>
          <p:cNvGraphicFramePr>
            <a:graphicFrameLocks noChangeAspect="1"/>
          </p:cNvGraphicFramePr>
          <p:nvPr>
            <p:extLst>
              <p:ext uri="{D42A27DB-BD31-4B8C-83A1-F6EECF244321}">
                <p14:modId xmlns:p14="http://schemas.microsoft.com/office/powerpoint/2010/main" val="4250781034"/>
              </p:ext>
            </p:extLst>
          </p:nvPr>
        </p:nvGraphicFramePr>
        <p:xfrm>
          <a:off x="1072362" y="1174398"/>
          <a:ext cx="7905268" cy="3381331"/>
        </p:xfrm>
        <a:graphic>
          <a:graphicData uri="http://schemas.openxmlformats.org/presentationml/2006/ole">
            <mc:AlternateContent xmlns:mc="http://schemas.openxmlformats.org/markup-compatibility/2006">
              <mc:Choice xmlns:v="urn:schemas-microsoft-com:vml" Requires="v">
                <p:oleObj spid="_x0000_s105473" name="Worksheet" r:id="rId4" imgW="7017914" imgH="3002107" progId="Excel.Sheet.12">
                  <p:embed/>
                </p:oleObj>
              </mc:Choice>
              <mc:Fallback>
                <p:oleObj name="Worksheet" r:id="rId4" imgW="7017914" imgH="3002107" progId="Excel.Sheet.12">
                  <p:embed/>
                  <p:pic>
                    <p:nvPicPr>
                      <p:cNvPr id="8" name="Object 7" descr="Table of estimated vs actual funding for Patents, Trademarks and USPTO.">
                        <a:extLst>
                          <a:ext uri="{FF2B5EF4-FFF2-40B4-BE49-F238E27FC236}">
                            <a16:creationId xmlns:a16="http://schemas.microsoft.com/office/drawing/2014/main" id="{92C921C7-9B65-40A4-B5BA-96403D0D0292}"/>
                          </a:ext>
                        </a:extLst>
                      </p:cNvPr>
                      <p:cNvPicPr/>
                      <p:nvPr/>
                    </p:nvPicPr>
                    <p:blipFill>
                      <a:blip r:embed="rId5"/>
                      <a:stretch>
                        <a:fillRect/>
                      </a:stretch>
                    </p:blipFill>
                    <p:spPr>
                      <a:xfrm>
                        <a:off x="1072362" y="1174398"/>
                        <a:ext cx="7905268" cy="338133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8C44449-03DA-4110-B6DD-2089B41E1364}"/>
              </a:ext>
            </a:extLst>
          </p:cNvPr>
          <p:cNvSpPr txBox="1"/>
          <p:nvPr/>
        </p:nvSpPr>
        <p:spPr>
          <a:xfrm>
            <a:off x="1072363" y="4646337"/>
            <a:ext cx="8026979" cy="646331"/>
          </a:xfrm>
          <a:prstGeom prst="rect">
            <a:avLst/>
          </a:prstGeom>
          <a:solidFill>
            <a:srgbClr val="2F75B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t>Total estimated end of year trademark operating reserve is $193M, which is above the minimum operating reserve level of $120M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3</a:t>
            </a:fld>
            <a:endParaRPr lang="en-US"/>
          </a:p>
        </p:txBody>
      </p:sp>
    </p:spTree>
    <p:extLst>
      <p:ext uri="{BB962C8B-B14F-4D97-AF65-F5344CB8AC3E}">
        <p14:creationId xmlns:p14="http://schemas.microsoft.com/office/powerpoint/2010/main" val="225205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FY 2022 status: revenue and spending</a:t>
            </a:r>
          </a:p>
        </p:txBody>
      </p:sp>
      <p:graphicFrame>
        <p:nvGraphicFramePr>
          <p:cNvPr id="6" name="Chart 5" descr="Projected FY2022 spending level will be reached in September. YTD spending is slightly higher than YTD revenue.">
            <a:extLst>
              <a:ext uri="{FF2B5EF4-FFF2-40B4-BE49-F238E27FC236}">
                <a16:creationId xmlns:a16="http://schemas.microsoft.com/office/drawing/2014/main" id="{EE23518F-569A-4B8A-B7DC-3651743F50AB}"/>
              </a:ext>
            </a:extLst>
          </p:cNvPr>
          <p:cNvGraphicFramePr>
            <a:graphicFrameLocks/>
          </p:cNvGraphicFramePr>
          <p:nvPr>
            <p:extLst>
              <p:ext uri="{D42A27DB-BD31-4B8C-83A1-F6EECF244321}">
                <p14:modId xmlns:p14="http://schemas.microsoft.com/office/powerpoint/2010/main" val="511950908"/>
              </p:ext>
            </p:extLst>
          </p:nvPr>
        </p:nvGraphicFramePr>
        <p:xfrm>
          <a:off x="699688" y="1174398"/>
          <a:ext cx="7949681" cy="384984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5C8EE78-6B81-4545-A5F0-A45C102D16E5}"/>
              </a:ext>
            </a:extLst>
          </p:cNvPr>
          <p:cNvSpPr>
            <a:spLocks noGrp="1"/>
          </p:cNvSpPr>
          <p:nvPr>
            <p:ph type="sldNum" sz="quarter" idx="10"/>
          </p:nvPr>
        </p:nvSpPr>
        <p:spPr/>
        <p:txBody>
          <a:bodyPr/>
          <a:lstStyle/>
          <a:p>
            <a:fld id="{1D648693-0942-45E9-83AE-76FC568F9452}" type="slidenum">
              <a:rPr lang="en-US" smtClean="0"/>
              <a:pPr/>
              <a:t>4</a:t>
            </a:fld>
            <a:endParaRPr lang="en-US"/>
          </a:p>
        </p:txBody>
      </p:sp>
    </p:spTree>
    <p:extLst>
      <p:ext uri="{BB962C8B-B14F-4D97-AF65-F5344CB8AC3E}">
        <p14:creationId xmlns:p14="http://schemas.microsoft.com/office/powerpoint/2010/main" val="114072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 2022 trademark revenue</a:t>
            </a:r>
          </a:p>
        </p:txBody>
      </p:sp>
      <p:sp>
        <p:nvSpPr>
          <p:cNvPr id="9" name="TextBox 8">
            <a:extLst>
              <a:ext uri="{FF2B5EF4-FFF2-40B4-BE49-F238E27FC236}">
                <a16:creationId xmlns:a16="http://schemas.microsoft.com/office/drawing/2014/main" id="{2B15393F-71CE-49E2-9A1B-8095B324FD64}"/>
              </a:ext>
            </a:extLst>
          </p:cNvPr>
          <p:cNvSpPr txBox="1"/>
          <p:nvPr/>
        </p:nvSpPr>
        <p:spPr>
          <a:xfrm>
            <a:off x="965200" y="922528"/>
            <a:ext cx="8271796" cy="369332"/>
          </a:xfrm>
          <a:prstGeom prst="rect">
            <a:avLst/>
          </a:prstGeom>
          <a:noFill/>
        </p:spPr>
        <p:txBody>
          <a:bodyPr wrap="square" rtlCol="0">
            <a:spAutoFit/>
          </a:bodyPr>
          <a:lstStyle/>
          <a:p>
            <a:r>
              <a:rPr lang="en-US" i="1"/>
              <a:t>Trademark revenue rate is $469M, trending below planning estimates</a:t>
            </a:r>
          </a:p>
        </p:txBody>
      </p:sp>
      <p:pic>
        <p:nvPicPr>
          <p:cNvPr id="7" name="Picture 6" descr="Line graph of End of year projected collections over FY2022 timeline. Highlights are April 2022: $476M, FY 2023 PB(Dec 2021): $485M and June 2021: $538M. Note: as of June 30, 2022, 25 Day Moving Average Calculated to EOY: $469M and EOY Above/Below Current Plan: ($7M), -1.5%.">
            <a:extLst>
              <a:ext uri="{FF2B5EF4-FFF2-40B4-BE49-F238E27FC236}">
                <a16:creationId xmlns:a16="http://schemas.microsoft.com/office/drawing/2014/main" id="{20002109-FADE-4440-9693-23C65E7D32A2}"/>
              </a:ext>
            </a:extLst>
          </p:cNvPr>
          <p:cNvPicPr>
            <a:picLocks/>
          </p:cNvPicPr>
          <p:nvPr/>
        </p:nvPicPr>
        <p:blipFill>
          <a:blip r:embed="rId3"/>
          <a:stretch>
            <a:fillRect/>
          </a:stretch>
        </p:blipFill>
        <p:spPr>
          <a:xfrm>
            <a:off x="1531113" y="1517396"/>
            <a:ext cx="6349423" cy="3780092"/>
          </a:xfrm>
          <a:prstGeom prst="rect">
            <a:avLst/>
          </a:prstGeom>
        </p:spPr>
      </p:pic>
      <p:sp>
        <p:nvSpPr>
          <p:cNvPr id="4" name="Slide Number Placeholder 3"/>
          <p:cNvSpPr>
            <a:spLocks noGrp="1"/>
          </p:cNvSpPr>
          <p:nvPr>
            <p:ph type="sldNum" sz="quarter" idx="10"/>
          </p:nvPr>
        </p:nvSpPr>
        <p:spPr/>
        <p:txBody>
          <a:bodyPr/>
          <a:lstStyle/>
          <a:p>
            <a:fld id="{1D648693-0942-45E9-83AE-76FC568F9452}" type="slidenum">
              <a:rPr lang="en-US" smtClean="0"/>
              <a:pPr/>
              <a:t>5</a:t>
            </a:fld>
            <a:endParaRPr lang="en-US"/>
          </a:p>
        </p:txBody>
      </p:sp>
    </p:spTree>
    <p:extLst>
      <p:ext uri="{BB962C8B-B14F-4D97-AF65-F5344CB8AC3E}">
        <p14:creationId xmlns:p14="http://schemas.microsoft.com/office/powerpoint/2010/main" val="242766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atin typeface="Segoe UI" panose="020B0502040204020203" pitchFamily="34" charset="0"/>
                <a:cs typeface="Segoe UI" panose="020B0502040204020203" pitchFamily="34" charset="0"/>
              </a:rPr>
              <a:t>Trademark operating reserve</a:t>
            </a:r>
            <a:br>
              <a:rPr lang="en-US">
                <a:latin typeface="Segoe UI" panose="020B0502040204020203" pitchFamily="34" charset="0"/>
                <a:cs typeface="Segoe UI" panose="020B0502040204020203" pitchFamily="34" charset="0"/>
              </a:rPr>
            </a:br>
            <a:r>
              <a:rPr lang="en-US" sz="1800" b="0" i="1">
                <a:latin typeface="Segoe UI" panose="020B0502040204020203" pitchFamily="34" charset="0"/>
                <a:cs typeface="Segoe UI" panose="020B0502040204020203" pitchFamily="34" charset="0"/>
              </a:rPr>
              <a:t>Operating reserve balance is $247M, $127M above minimum levels</a:t>
            </a:r>
          </a:p>
        </p:txBody>
      </p:sp>
      <p:pic>
        <p:nvPicPr>
          <p:cNvPr id="5" name="Picture 4" descr="Optimal Operating Reserve Balance is $271M and Minimum Required Operating Reserve Balance is $120M. As of June 30, 2022, Present Day Operating Reserve balance is $247M and 25 Day Moving Average of Operating Reserve balance is $248M.">
            <a:extLst>
              <a:ext uri="{FF2B5EF4-FFF2-40B4-BE49-F238E27FC236}">
                <a16:creationId xmlns:a16="http://schemas.microsoft.com/office/drawing/2014/main" id="{EBBB1BA0-A3FB-4B0D-9BD1-E595D0F06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1" y="1469174"/>
            <a:ext cx="7815382" cy="3500586"/>
          </a:xfrm>
          <a:prstGeom prst="rect">
            <a:avLst/>
          </a:prstGeom>
        </p:spPr>
      </p:pic>
      <p:sp>
        <p:nvSpPr>
          <p:cNvPr id="4" name="Slide Number Placeholder 3"/>
          <p:cNvSpPr>
            <a:spLocks noGrp="1"/>
          </p:cNvSpPr>
          <p:nvPr>
            <p:ph type="sldNum" sz="quarter" idx="10"/>
          </p:nvPr>
        </p:nvSpPr>
        <p:spPr/>
        <p:txBody>
          <a:bodyPr/>
          <a:lstStyle/>
          <a:p>
            <a:pPr defTabSz="411464"/>
            <a:fld id="{1D648693-0942-45E9-83AE-76FC568F9452}" type="slidenum">
              <a:rPr lang="en-US">
                <a:solidFill>
                  <a:prstClr val="black"/>
                </a:solidFill>
                <a:latin typeface="Segoe UI"/>
              </a:rPr>
              <a:pPr defTabSz="411464"/>
              <a:t>6</a:t>
            </a:fld>
            <a:endParaRPr lang="en-US">
              <a:solidFill>
                <a:prstClr val="black"/>
              </a:solidFill>
              <a:latin typeface="Segoe UI"/>
            </a:endParaRPr>
          </a:p>
        </p:txBody>
      </p:sp>
    </p:spTree>
    <p:extLst>
      <p:ext uri="{BB962C8B-B14F-4D97-AF65-F5344CB8AC3E}">
        <p14:creationId xmlns:p14="http://schemas.microsoft.com/office/powerpoint/2010/main" val="221730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On the horizon</a:t>
            </a:r>
            <a:br>
              <a:rPr lang="en-US"/>
            </a:br>
            <a:endParaRPr lang="en-US" b="0" i="1"/>
          </a:p>
        </p:txBody>
      </p:sp>
      <p:sp>
        <p:nvSpPr>
          <p:cNvPr id="7" name="Content Placeholder 2"/>
          <p:cNvSpPr>
            <a:spLocks noGrp="1"/>
          </p:cNvSpPr>
          <p:nvPr>
            <p:ph idx="1"/>
          </p:nvPr>
        </p:nvSpPr>
        <p:spPr>
          <a:xfrm>
            <a:off x="965200" y="1386651"/>
            <a:ext cx="8229600" cy="3786267"/>
          </a:xfrm>
        </p:spPr>
        <p:txBody>
          <a:bodyPr>
            <a:normAutofit fontScale="62500" lnSpcReduction="20000"/>
          </a:bodyPr>
          <a:lstStyle/>
          <a:p>
            <a:r>
              <a:rPr lang="en-US" sz="2800"/>
              <a:t>FY 2023 President’s budget</a:t>
            </a:r>
          </a:p>
          <a:p>
            <a:pPr lvl="1"/>
            <a:r>
              <a:rPr lang="en-US" sz="2600"/>
              <a:t>The Senate and House Commerce, Justice, Science, and Related Agencies (CJS) subcommittee appropriation hearings occurred on May 11, 2022 and May 12, 2022, respectively</a:t>
            </a:r>
          </a:p>
          <a:p>
            <a:pPr lvl="2"/>
            <a:r>
              <a:rPr lang="en-US" sz="2000"/>
              <a:t>Both hearings focused on other bureaus within the Department of Commerce (DOC)</a:t>
            </a:r>
          </a:p>
          <a:p>
            <a:pPr>
              <a:lnSpc>
                <a:spcPct val="120000"/>
              </a:lnSpc>
            </a:pPr>
            <a:r>
              <a:rPr lang="en-US" sz="2800"/>
              <a:t>FY 2024 Budget formulation </a:t>
            </a:r>
          </a:p>
          <a:p>
            <a:pPr lvl="1"/>
            <a:r>
              <a:rPr lang="en-US" sz="2500"/>
              <a:t>The USPTO is finalizing fee estimates and requirements for the FY 2024 OMB budget submission</a:t>
            </a:r>
          </a:p>
          <a:p>
            <a:pPr lvl="1"/>
            <a:r>
              <a:rPr lang="en-US" sz="2500"/>
              <a:t>We will provide the draft document to PACs and DOC for review in August 2022</a:t>
            </a:r>
          </a:p>
          <a:p>
            <a:pPr lvl="1"/>
            <a:r>
              <a:rPr lang="en-US" sz="2500"/>
              <a:t>The budget is tentatively scheduled to be submitted to Office of Management and Budget (OMB) on September 12, 2022</a:t>
            </a:r>
          </a:p>
          <a:p>
            <a:pPr marL="0" indent="0">
              <a:buNone/>
            </a:pPr>
            <a:br>
              <a:rPr lang="en-US" sz="2200"/>
            </a:br>
            <a:endParaRPr lang="en-US" sz="2200"/>
          </a:p>
        </p:txBody>
      </p:sp>
      <p:sp>
        <p:nvSpPr>
          <p:cNvPr id="4" name="Slide Number Placeholder 3"/>
          <p:cNvSpPr>
            <a:spLocks noGrp="1"/>
          </p:cNvSpPr>
          <p:nvPr>
            <p:ph type="sldNum" sz="quarter" idx="10"/>
          </p:nvPr>
        </p:nvSpPr>
        <p:spPr/>
        <p:txBody>
          <a:bodyPr/>
          <a:lstStyle/>
          <a:p>
            <a:fld id="{92DA454B-C859-4892-B9FA-68B588C9F547}" type="slidenum">
              <a:rPr lang="en-US" smtClean="0"/>
              <a:t>7</a:t>
            </a:fld>
            <a:endParaRPr lang="en-US"/>
          </a:p>
        </p:txBody>
      </p:sp>
    </p:spTree>
    <p:extLst>
      <p:ext uri="{BB962C8B-B14F-4D97-AF65-F5344CB8AC3E}">
        <p14:creationId xmlns:p14="http://schemas.microsoft.com/office/powerpoint/2010/main" val="72212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A2B45-5CB0-445A-8A3F-A0A011D87C1A}"/>
              </a:ext>
            </a:extLst>
          </p:cNvPr>
          <p:cNvSpPr>
            <a:spLocks noGrp="1"/>
          </p:cNvSpPr>
          <p:nvPr>
            <p:ph type="title" idx="4294967295"/>
          </p:nvPr>
        </p:nvSpPr>
        <p:spPr>
          <a:xfrm>
            <a:off x="5892798" y="989514"/>
            <a:ext cx="3759201" cy="952500"/>
          </a:xfrm>
          <a:solidFill>
            <a:srgbClr val="164469"/>
          </a:solidFill>
        </p:spPr>
        <p:txBody>
          <a:bodyPr/>
          <a:lstStyle/>
          <a:p>
            <a:r>
              <a:rPr lang="en-US" sz="4400">
                <a:solidFill>
                  <a:schemeClr val="bg1"/>
                </a:solidFill>
              </a:rPr>
              <a:t>Thank</a:t>
            </a:r>
            <a:r>
              <a:rPr lang="en-US">
                <a:solidFill>
                  <a:schemeClr val="bg1"/>
                </a:solidFill>
              </a:rPr>
              <a:t> </a:t>
            </a:r>
            <a:r>
              <a:rPr lang="en-US" sz="4400">
                <a:solidFill>
                  <a:schemeClr val="bg1"/>
                </a:solidFill>
              </a:rPr>
              <a:t>you</a:t>
            </a:r>
            <a:r>
              <a:rPr lang="en-US">
                <a:solidFill>
                  <a:schemeClr val="bg1"/>
                </a:solidFill>
              </a:rPr>
              <a:t>!</a:t>
            </a:r>
          </a:p>
        </p:txBody>
      </p:sp>
      <p:sp>
        <p:nvSpPr>
          <p:cNvPr id="2" name="Text Placeholder 1"/>
          <p:cNvSpPr>
            <a:spLocks noGrp="1"/>
          </p:cNvSpPr>
          <p:nvPr>
            <p:ph type="body" sz="quarter" idx="10"/>
          </p:nvPr>
        </p:nvSpPr>
        <p:spPr/>
        <p:txBody>
          <a:bodyPr/>
          <a:lstStyle/>
          <a:p>
            <a:r>
              <a:rPr lang="en-US" dirty="0"/>
              <a:t>Sean </a:t>
            </a:r>
            <a:r>
              <a:rPr lang="en-US" dirty="0" err="1"/>
              <a:t>Mildrew</a:t>
            </a:r>
            <a:endParaRPr lang="en-US" dirty="0"/>
          </a:p>
        </p:txBody>
      </p:sp>
      <p:sp>
        <p:nvSpPr>
          <p:cNvPr id="8" name="Text Placeholder 7">
            <a:extLst>
              <a:ext uri="{FF2B5EF4-FFF2-40B4-BE49-F238E27FC236}">
                <a16:creationId xmlns:a16="http://schemas.microsoft.com/office/drawing/2014/main" id="{C09AA2FC-8B1E-4001-B6F8-4743A58FC29C}"/>
              </a:ext>
            </a:extLst>
          </p:cNvPr>
          <p:cNvSpPr>
            <a:spLocks noGrp="1"/>
          </p:cNvSpPr>
          <p:nvPr>
            <p:ph type="body" sz="quarter" idx="11"/>
          </p:nvPr>
        </p:nvSpPr>
        <p:spPr/>
        <p:txBody>
          <a:bodyPr>
            <a:noAutofit/>
          </a:bodyPr>
          <a:lstStyle/>
          <a:p>
            <a:r>
              <a:rPr lang="en-US" sz="1500" dirty="0"/>
              <a:t>Deputy Chief Financial Officer</a:t>
            </a:r>
            <a:br>
              <a:rPr lang="en-US" sz="1500" dirty="0"/>
            </a:br>
            <a:endParaRPr lang="en-US" sz="1500" dirty="0"/>
          </a:p>
        </p:txBody>
      </p:sp>
    </p:spTree>
    <p:extLst>
      <p:ext uri="{BB962C8B-B14F-4D97-AF65-F5344CB8AC3E}">
        <p14:creationId xmlns:p14="http://schemas.microsoft.com/office/powerpoint/2010/main" val="2767939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6 - &amp;quot;Stephanie Bald&amp;quot;&quot;/&gt;&lt;property id=&quot;20307&quot; value=&quot;299&quot;/&gt;&lt;/object&gt;&lt;object type=&quot;3&quot; unique_id=&quot;10025&quot;&gt;&lt;property id=&quot;20148&quot; value=&quot;5&quot;/&gt;&lt;property id=&quot;20300&quot; value=&quot;Slide 15 - &amp;quot;Trademarks performance: quality&amp;quot;&quot;/&gt;&lt;property id=&quot;20307&quot; value=&quot;269&quot;/&gt;&lt;/object&gt;&lt;object type=&quot;3&quot; unique_id=&quot;14870&quot;&gt;&lt;property id=&quot;20148&quot; value=&quot;5&quot;/&gt;&lt;property id=&quot;20300&quot; value=&quot;Slide 105&quot;/&gt;&lt;property id=&quot;20307&quot; value=&quot;424&quot;/&gt;&lt;/object&gt;&lt;object type=&quot;3&quot; unique_id=&quot;16092&quot;&gt;&lt;property id=&quot;20148&quot; value=&quot;5&quot;/&gt;&lt;property id=&quot;20300&quot; value=&quot;Slide 2 - &amp;quot;Welcome! The TPAC public meeting  will start at 1:00 p.m. ET&amp;quot;&quot;/&gt;&lt;property id=&quot;20307&quot; value=&quot;574&quot;/&gt;&lt;/object&gt;&lt;object type=&quot;3&quot; unique_id=&quot;16093&quot;&gt;&lt;property id=&quot;20148&quot; value=&quot;5&quot;/&gt;&lt;property id=&quot;20300&quot; value=&quot;Slide 3 - &amp;quot;Introduction and welcome by TPAC Chair&amp;quot;&quot;/&gt;&lt;property id=&quot;20307&quot; value=&quot;588&quot;/&gt;&lt;/object&gt;&lt;object type=&quot;3&quot; unique_id=&quot;16094&quot;&gt;&lt;property id=&quot;20148&quot; value=&quot;5&quot;/&gt;&lt;property id=&quot;20300&quot; value=&quot;Slide 4 - &amp;quot;Presentation to outgoing members and opening remarks&amp;quot;&quot;/&gt;&lt;property id=&quot;20307&quot; value=&quot;718&quot;/&gt;&lt;/object&gt;&lt;object type=&quot;3&quot; unique_id=&quot;16095&quot;&gt;&lt;property id=&quot;20148&quot; value=&quot;5&quot;/&gt;&lt;property id=&quot;20300&quot; value=&quot;Slide 5 - &amp;quot;Christopher Kelly&amp;quot;&quot;/&gt;&lt;property id=&quot;20307&quot; value=&quot;722&quot;/&gt;&lt;/object&gt;&lt;object type=&quot;3&quot; unique_id=&quot;16096&quot;&gt;&lt;property id=&quot;20148&quot; value=&quot;5&quot;/&gt;&lt;property id=&quot;20300&quot; value=&quot;Slide 7 - &amp;quot;Kelly Walton&amp;quot;&quot;/&gt;&lt;property id=&quot;20307&quot; value=&quot;723&quot;/&gt;&lt;/object&gt;&lt;object type=&quot;3&quot; unique_id=&quot;16097&quot;&gt;&lt;property id=&quot;20148&quot; value=&quot;5&quot;/&gt;&lt;property id=&quot;20300&quot; value=&quot;Slide 8 - &amp;quot;Trademarks business performance&amp;quot;&quot;/&gt;&lt;property id=&quot;20307&quot; value=&quot;745&quot;/&gt;&lt;/object&gt;&lt;object type=&quot;3&quot; unique_id=&quot;16098&quot;&gt;&lt;property id=&quot;20148&quot; value=&quot;5&quot;/&gt;&lt;property id=&quot;20300&quot; value=&quot;Slide 9 - &amp;quot;Commissioners report agenda&amp;quot;&quot;/&gt;&lt;property id=&quot;20307&quot; value=&quot;644&quot;/&gt;&lt;/object&gt;&lt;object type=&quot;3&quot; unique_id=&quot;16099&quot;&gt;&lt;property id=&quot;20148&quot; value=&quot;5&quot;/&gt;&lt;property id=&quot;20300&quot; value=&quot;Slide 10 - &amp;quot;Trademarks staffing&amp;quot;&quot;/&gt;&lt;property id=&quot;20307&quot; value=&quot;572&quot;/&gt;&lt;/object&gt;&lt;object type=&quot;3&quot; unique_id=&quot;16100&quot;&gt;&lt;property id=&quot;20148&quot; value=&quot;5&quot;/&gt;&lt;property id=&quot;20300&quot; value=&quot;Slide 11&quot;/&gt;&lt;property id=&quot;20307&quot; value=&quot;587&quot;/&gt;&lt;/object&gt;&lt;object type=&quot;3&quot; unique_id=&quot;16101&quot;&gt;&lt;property id=&quot;20148&quot; value=&quot;5&quot;/&gt;&lt;property id=&quot;20300&quot; value=&quot;Slide 12 - &amp;quot;Monthly growth rates&amp;quot;&quot;/&gt;&lt;property id=&quot;20307&quot; value=&quot;586&quot;/&gt;&lt;/object&gt;&lt;object type=&quot;3&quot; unique_id=&quot;16102&quot;&gt;&lt;property id=&quot;20148&quot; value=&quot;5&quot;/&gt;&lt;property id=&quot;20300&quot; value=&quot;Slide 13 - &amp;quot;USPTO application filings origins:  U.S., China, European Union, and rest of the world &amp;quot;&quot;/&gt;&lt;property id=&quot;20307&quot; value=&quot;488&quot;/&gt;&lt;/object&gt;&lt;object type=&quot;3&quot; unique_id=&quot;16103&quot;&gt;&lt;property id=&quot;20148&quot; value=&quot;5&quot;/&gt;&lt;property id=&quot;20300&quot; value=&quot;Slide 14 - &amp;quot;FY21 first action and disposal pendency&amp;quot;&quot;/&gt;&lt;property id=&quot;20307&quot; value=&quot;489&quot;/&gt;&lt;/object&gt;&lt;object type=&quot;3&quot; unique_id=&quot;16104&quot;&gt;&lt;property id=&quot;20148&quot; value=&quot;5&quot;/&gt;&lt;property id=&quot;20300&quot; value=&quot;Slide 16 - &amp;quot;Trademarks financial performance&amp;quot;&quot;/&gt;&lt;property id=&quot;20307&quot; value=&quot;746&quot;/&gt;&lt;/object&gt;&lt;object type=&quot;3&quot; unique_id=&quot;16105&quot;&gt;&lt;property id=&quot;20148&quot; value=&quot;5&quot;/&gt;&lt;property id=&quot;20300&quot; value=&quot;Slide 17 - &amp;quot;Agenda&amp;quot;&quot;/&gt;&lt;property id=&quot;20307&quot; value=&quot;753&quot;/&gt;&lt;/object&gt;&lt;object type=&quot;3&quot; unique_id=&quot;16106&quot;&gt;&lt;property id=&quot;20148&quot; value=&quot;5&quot;/&gt;&lt;property id=&quot;20300&quot; value=&quot;Slide 18 - &amp;quot;FY 2021 status: End of Year (est.)&amp;quot;&quot;/&gt;&lt;property id=&quot;20307&quot; value=&quot;754&quot;/&gt;&lt;/object&gt;&lt;object type=&quot;3&quot; unique_id=&quot;16107&quot;&gt;&lt;property id=&quot;20148&quot; value=&quot;5&quot;/&gt;&lt;property id=&quot;20300&quot; value=&quot;Slide 19 - &amp;quot;FY 2021 status: Trademarks  EOY revenue projections&amp;quot;&quot;/&gt;&lt;property id=&quot;20307&quot; value=&quot;755&quot;/&gt;&lt;/object&gt;&lt;object type=&quot;3&quot; unique_id=&quot;16108&quot;&gt;&lt;property id=&quot;20148&quot; value=&quot;5&quot;/&gt;&lt;property id=&quot;20300&quot; value=&quot;Slide 20 - &amp;quot;FY 2022 planning assumptions – FY 2022 President’s budget&amp;quot;&quot;/&gt;&lt;property id=&quot;20307&quot; value=&quot;756&quot;/&gt;&lt;/object&gt;&lt;object type=&quot;3&quot; unique_id=&quot;16109&quot;&gt;&lt;property id=&quot;20148&quot; value=&quot;5&quot;/&gt;&lt;property id=&quot;20300&quot; value=&quot;Slide 21 - &amp;quot;FY 2022 - President’s budget  total spending&amp;quot;&quot;/&gt;&lt;property id=&quot;20307&quot; value=&quot;757&quot;/&gt;&lt;/object&gt;&lt;object type=&quot;3&quot; unique_id=&quot;16110&quot;&gt;&lt;property id=&quot;20148&quot; value=&quot;5&quot;/&gt;&lt;property id=&quot;20300&quot; value=&quot;Slide 22 - &amp;quot;FY 2022 status&amp;quot;&quot;/&gt;&lt;property id=&quot;20307&quot; value=&quot;758&quot;/&gt;&lt;/object&gt;&lt;object type=&quot;3&quot; unique_id=&quot;16111&quot;&gt;&lt;property id=&quot;20148&quot; value=&quot;5&quot;/&gt;&lt;property id=&quot;20300&quot; value=&quot;Slide 23 - &amp;quot;On the horizon &amp;quot;&quot;/&gt;&lt;property id=&quot;20307&quot; value=&quot;759&quot;/&gt;&lt;/object&gt;&lt;object type=&quot;3&quot; unique_id=&quot;16112&quot;&gt;&lt;property id=&quot;20148&quot; value=&quot;5&quot;/&gt;&lt;property id=&quot;20300&quot; value=&quot;Slide 24 - &amp;quot;Thank you!&amp;quot;&quot;/&gt;&lt;property id=&quot;20307&quot; value=&quot;760&quot;/&gt;&lt;/object&gt;&lt;object type=&quot;3&quot; unique_id=&quot;16113&quot;&gt;&lt;property id=&quot;20148&quot; value=&quot;5&quot;/&gt;&lt;property id=&quot;20300&quot; value=&quot;Slide 25 - &amp;quot;What drove the surge?&amp;quot;&quot;/&gt;&lt;property id=&quot;20307&quot; value=&quot;784&quot;/&gt;&lt;/object&gt;&lt;object type=&quot;3&quot; unique_id=&quot;16114&quot;&gt;&lt;property id=&quot;20148&quot; value=&quot;5&quot;/&gt;&lt;property id=&quot;20300&quot; value=&quot;Slide 26 - &amp;quot;Overall - 76% of all trademark filings:  Filed by applicants with less than 10 applications&amp;quot;&quot;/&gt;&lt;property id=&quot;20307&quot; value=&quot;620&quot;/&gt;&lt;/object&gt;&lt;object type=&quot;3&quot; unique_id=&quot;16115&quot;&gt;&lt;property id=&quot;20148&quot; value=&quot;5&quot;/&gt;&lt;property id=&quot;20300&quot; value=&quot;Slide 27 - &amp;quot;Who drove the surge Filers with fewer than 10 applications all-time; Use and ITU; Individuals; USA and China&amp;quot;&quot;/&gt;&lt;property id=&quot;20307&quot; value=&quot;643&quot;/&gt;&lt;/object&gt;&lt;object type=&quot;3&quot; unique_id=&quot;16116&quot;&gt;&lt;property id=&quot;20148&quot; value=&quot;5&quot;/&gt;&lt;property id=&quot;20300&quot; value=&quot;Slide 28 - &amp;quot;Factors in the FY21 surge&amp;quot;&quot;/&gt;&lt;property id=&quot;20307&quot; value=&quot;609&quot;/&gt;&lt;/object&gt;&lt;object type=&quot;3&quot; unique_id=&quot;16117&quot;&gt;&lt;property id=&quot;20148&quot; value=&quot;5&quot;/&gt;&lt;property id=&quot;20300&quot; value=&quot;Slide 29 - &amp;quot;Update: Obtaining timely certified copies&amp;quot;&quot;/&gt;&lt;property id=&quot;20307&quot; value=&quot;680&quot;/&gt;&lt;/object&gt;&lt;object type=&quot;3&quot; unique_id=&quot;16118&quot;&gt;&lt;property id=&quot;20148&quot; value=&quot;5&quot;/&gt;&lt;property id=&quot;20300&quot; value=&quot;Slide 30 - &amp;quot;Stepping up: Public Records Division&amp;quot;&quot;/&gt;&lt;property id=&quot;20307&quot; value=&quot;654&quot;/&gt;&lt;/object&gt;&lt;object type=&quot;3&quot; unique_id=&quot;16119&quot;&gt;&lt;property id=&quot;20148&quot; value=&quot;5&quot;/&gt;&lt;property id=&quot;20300&quot; value=&quot;Slide 31 - &amp;quot;Trademarks FY 2021-22 priorities&amp;quot;&quot;/&gt;&lt;property id=&quot;20307&quot; value=&quot;656&quot;/&gt;&lt;/object&gt;&lt;object type=&quot;3&quot; unique_id=&quot;16120&quot;&gt;&lt;property id=&quot;20148&quot; value=&quot;5&quot;/&gt;&lt;property id=&quot;20300&quot; value=&quot;Slide 32 - &amp;quot;Trademarks FY 2021-22 priorities&amp;#x0D;&amp;quot;&quot;/&gt;&lt;property id=&quot;20307&quot; value=&quot;439&quot;/&gt;&lt;/object&gt;&lt;object type=&quot;3&quot; unique_id=&quot;16121&quot;&gt;&lt;property id=&quot;20148&quot; value=&quot;5&quot;/&gt;&lt;property id=&quot;20300&quot; value=&quot;Slide 33 - &amp;quot;Operations update&amp;quot;&quot;/&gt;&lt;property id=&quot;20307&quot; value=&quot;748&quot;/&gt;&lt;/object&gt;&lt;object type=&quot;3&quot; unique_id=&quot;16122&quot;&gt;&lt;property id=&quot;20148&quot; value=&quot;5&quot;/&gt;&lt;property id=&quot;20300&quot; value=&quot;Slide 34 - &amp;quot;Unexamined application inventory (classes)&amp;quot;&quot;/&gt;&lt;property id=&quot;20307&quot; value=&quot;684&quot;/&gt;&lt;/object&gt;&lt;object type=&quot;3&quot; unique_id=&quot;16123&quot;&gt;&lt;property id=&quot;20148&quot; value=&quot;5&quot;/&gt;&lt;property id=&quot;20300&quot; value=&quot;Slide 35 - &amp;quot;Current processing timelines&amp;quot;&quot;/&gt;&lt;property id=&quot;20307&quot; value=&quot;686&quot;/&gt;&lt;/object&gt;&lt;object type=&quot;3&quot; unique_id=&quot;16124&quot;&gt;&lt;property id=&quot;20148&quot; value=&quot;5&quot;/&gt;&lt;property id=&quot;20300&quot; value=&quot;Slide 36 - &amp;quot;Processing wait times: webpage&amp;quot;&quot;/&gt;&lt;property id=&quot;20307&quot; value=&quot;687&quot;/&gt;&lt;/object&gt;&lt;object type=&quot;3&quot; unique_id=&quot;16125&quot;&gt;&lt;property id=&quot;20148&quot; value=&quot;5&quot;/&gt;&lt;property id=&quot;20300&quot; value=&quot;Slide 37 - &amp;quot;Combating the surge&amp;quot;&quot;/&gt;&lt;property id=&quot;20307&quot; value=&quot;706&quot;/&gt;&lt;/object&gt;&lt;object type=&quot;3&quot; unique_id=&quot;16126&quot;&gt;&lt;property id=&quot;20148&quot; value=&quot;5&quot;/&gt;&lt;property id=&quot;20300&quot; value=&quot;Slide 38 - &amp;quot;Staffing and process&amp;quot;&quot;/&gt;&lt;property id=&quot;20307&quot; value=&quot;688&quot;/&gt;&lt;/object&gt;&lt;object type=&quot;3&quot; unique_id=&quot;16127&quot;&gt;&lt;property id=&quot;20148&quot; value=&quot;5&quot;/&gt;&lt;property id=&quot;20300&quot; value=&quot;Slide 39 - &amp;quot;Communications&amp;quot;&quot;/&gt;&lt;property id=&quot;20307&quot; value=&quot;689&quot;/&gt;&lt;/object&gt;&lt;object type=&quot;3&quot; unique_id=&quot;16128&quot;&gt;&lt;property id=&quot;20148&quot; value=&quot;5&quot;/&gt;&lt;property id=&quot;20300&quot; value=&quot;Slide 40 - &amp;quot;TM dashboard in action&amp;quot;&quot;/&gt;&lt;property id=&quot;20307&quot; value=&quot;690&quot;/&gt;&lt;/object&gt;&lt;object type=&quot;3&quot; unique_id=&quot;16129&quot;&gt;&lt;property id=&quot;20148&quot; value=&quot;5&quot;/&gt;&lt;property id=&quot;20300&quot; value=&quot;Slide 41 - &amp;quot;Trademark Modernization Act: Final Rule&amp;quot;&quot;/&gt;&lt;property id=&quot;20307&quot; value=&quot;749&quot;/&gt;&lt;/object&gt;&lt;object type=&quot;3&quot; unique_id=&quot;16130&quot;&gt;&lt;property id=&quot;20148&quot; value=&quot;5&quot;/&gt;&lt;property id=&quot;20300&quot; value=&quot;Slide 42 - &amp;quot;Trademark Modernization Act&amp;quot;&quot;/&gt;&lt;property id=&quot;20307&quot; value=&quot;661&quot;/&gt;&lt;/object&gt;&lt;object type=&quot;3&quot; unique_id=&quot;16131&quot;&gt;&lt;property id=&quot;20148&quot; value=&quot;5&quot;/&gt;&lt;property id=&quot;20300&quot; value=&quot;Slide 43 - &amp;quot;TMA implementation timeline&amp;quot;&quot;/&gt;&lt;property id=&quot;20307&quot; value=&quot;663&quot;/&gt;&lt;/object&gt;&lt;object type=&quot;3&quot; unique_id=&quot;16132&quot;&gt;&lt;property id=&quot;20148&quot; value=&quot;5&quot;/&gt;&lt;property id=&quot;20300&quot; value=&quot;Slide 44 - &amp;quot;The OIG audit report: implementing recommendations&amp;quot;&quot;/&gt;&lt;property id=&quot;20307&quot; value=&quot;513&quot;/&gt;&lt;/object&gt;&lt;object type=&quot;3&quot; unique_id=&quot;16133&quot;&gt;&lt;property id=&quot;20148&quot; value=&quot;5&quot;/&gt;&lt;property id=&quot;20300&quot; value=&quot;Slide 45 - &amp;quot;Office of the Inspector General (OIG) Department of Commerce&amp;quot;&quot;/&gt;&lt;property id=&quot;20307&quot; value=&quot;662&quot;/&gt;&lt;/object&gt;&lt;object type=&quot;3&quot; unique_id=&quot;16134&quot;&gt;&lt;property id=&quot;20148&quot; value=&quot;5&quot;/&gt;&lt;property id=&quot;20300&quot; value=&quot;Slide 46 - &amp;quot;OIG audit&amp;quot;&quot;/&gt;&lt;property id=&quot;20307&quot; value=&quot;664&quot;/&gt;&lt;/object&gt;&lt;object type=&quot;3&quot; unique_id=&quot;16135&quot;&gt;&lt;property id=&quot;20148&quot; value=&quot;5&quot;/&gt;&lt;property id=&quot;20300&quot; value=&quot;Slide 47 - &amp;quot;OIG findings during audit period&amp;quot;&quot;/&gt;&lt;property id=&quot;20307&quot; value=&quot;665&quot;/&gt;&lt;/object&gt;&lt;object type=&quot;3&quot; unique_id=&quot;16136&quot;&gt;&lt;property id=&quot;20148&quot; value=&quot;5&quot;/&gt;&lt;property id=&quot;20300&quot; value=&quot;Slide 48 - &amp;quot;OIG audit report&amp;quot;&quot;/&gt;&lt;property id=&quot;20307&quot; value=&quot;666&quot;/&gt;&lt;/object&gt;&lt;object type=&quot;3&quot; unique_id=&quot;16137&quot;&gt;&lt;property id=&quot;20148&quot; value=&quot;5&quot;/&gt;&lt;property id=&quot;20300&quot; value=&quot;Slide 49 - &amp;quot;Address verification&amp;quot;&quot;/&gt;&lt;property id=&quot;20307&quot; value=&quot;667&quot;/&gt;&lt;/object&gt;&lt;object type=&quot;3&quot; unique_id=&quot;16138&quot;&gt;&lt;property id=&quot;20148&quot; value=&quot;5&quot;/&gt;&lt;property id=&quot;20300&quot; value=&quot;Slide 50 - &amp;quot;Holding attorneys accountable&amp;quot;&quot;/&gt;&lt;property id=&quot;20307&quot; value=&quot;668&quot;/&gt;&lt;/object&gt;&lt;object type=&quot;3&quot; unique_id=&quot;16139&quot;&gt;&lt;property id=&quot;20148&quot; value=&quot;5&quot;/&gt;&lt;property id=&quot;20300&quot; value=&quot;Slide 51 - &amp;quot;OIG audit report&amp;quot;&quot;/&gt;&lt;property id=&quot;20307&quot; value=&quot;669&quot;/&gt;&lt;/object&gt;&lt;object type=&quot;3&quot; unique_id=&quot;16140&quot;&gt;&lt;property id=&quot;20148&quot; value=&quot;5&quot;/&gt;&lt;property id=&quot;20300&quot; value=&quot;Slide 52 - &amp;quot;Digitally altered specimens&amp;quot;&quot;/&gt;&lt;property id=&quot;20307&quot; value=&quot;670&quot;/&gt;&lt;/object&gt;&lt;object type=&quot;3&quot; unique_id=&quot;16141&quot;&gt;&lt;property id=&quot;20148&quot; value=&quot;5&quot;/&gt;&lt;property id=&quot;20300&quot; value=&quot;Slide 53 - &amp;quot;OIG audit report&amp;quot;&quot;/&gt;&lt;property id=&quot;20307&quot; value=&quot;671&quot;/&gt;&lt;/object&gt;&lt;object type=&quot;3&quot; unique_id=&quot;16142&quot;&gt;&lt;property id=&quot;20148&quot; value=&quot;5&quot;/&gt;&lt;property id=&quot;20300&quot; value=&quot;Slide 54 - &amp;quot;Disparate goods&amp;quot;&quot;/&gt;&lt;property id=&quot;20307&quot; value=&quot;672&quot;/&gt;&lt;/object&gt;&lt;object type=&quot;3&quot; unique_id=&quot;16143&quot;&gt;&lt;property id=&quot;20148&quot; value=&quot;5&quot;/&gt;&lt;property id=&quot;20300&quot; value=&quot;Slide 55 - &amp;quot;OIG audit report&amp;quot;&quot;/&gt;&lt;property id=&quot;20307&quot; value=&quot;673&quot;/&gt;&lt;/object&gt;&lt;object type=&quot;3&quot; unique_id=&quot;16144&quot;&gt;&lt;property id=&quot;20148&quot; value=&quot;5&quot;/&gt;&lt;property id=&quot;20300&quot; value=&quot;Slide 56 - &amp;quot;Risk framework&amp;quot;&quot;/&gt;&lt;property id=&quot;20307&quot; value=&quot;674&quot;/&gt;&lt;/object&gt;&lt;object type=&quot;3&quot; unique_id=&quot;16145&quot;&gt;&lt;property id=&quot;20148&quot; value=&quot;5&quot;/&gt;&lt;property id=&quot;20300&quot; value=&quot;Slide 57 - &amp;quot;Sanctions transparency&amp;quot;&quot;/&gt;&lt;property id=&quot;20307&quot; value=&quot;514&quot;/&gt;&lt;/object&gt;&lt;object type=&quot;3&quot; unique_id=&quot;16146&quot;&gt;&lt;property id=&quot;20148&quot; value=&quot;5&quot;/&gt;&lt;property id=&quot;20300&quot; value=&quot;Slide 58 - &amp;quot;Administrative sanctions process&amp;quot;&quot;/&gt;&lt;property id=&quot;20307&quot; value=&quot;675&quot;/&gt;&lt;/object&gt;&lt;object type=&quot;3&quot; unique_id=&quot;16147&quot;&gt;&lt;property id=&quot;20148&quot; value=&quot;5&quot;/&gt;&lt;property id=&quot;20300&quot; value=&quot;Slide 59 - &amp;quot;IT highlights&amp;quot;&quot;/&gt;&lt;property id=&quot;20307&quot; value=&quot;750&quot;/&gt;&lt;/object&gt;&lt;object type=&quot;3&quot; unique_id=&quot;16148&quot;&gt;&lt;property id=&quot;20148&quot; value=&quot;5&quot;/&gt;&lt;property id=&quot;20300&quot; value=&quot;Slide 60 - &amp;quot;Trademarks IT business highlights&amp;quot;&quot;/&gt;&lt;property id=&quot;20307&quot; value=&quot;714&quot;/&gt;&lt;/object&gt;&lt;object type=&quot;3&quot; unique_id=&quot;16149&quot;&gt;&lt;property id=&quot;20148&quot; value=&quot;5&quot;/&gt;&lt;property id=&quot;20300&quot; value=&quot;Slide 61 - &amp;quot;Trademarks IT business highlights, cont’d&amp;quot;&quot;/&gt;&lt;property id=&quot;20307&quot; value=&quot;715&quot;/&gt;&lt;/object&gt;&lt;object type=&quot;3&quot; unique_id=&quot;16150&quot;&gt;&lt;property id=&quot;20148&quot; value=&quot;5&quot;/&gt;&lt;property id=&quot;20300&quot; value=&quot;Slide 62 - &amp;quot;Around Trademarks: Customer Outreach&amp;quot;&quot;/&gt;&lt;property id=&quot;20307&quot; value=&quot;751&quot;/&gt;&lt;/object&gt;&lt;object type=&quot;3&quot; unique_id=&quot;16151&quot;&gt;&lt;property id=&quot;20148&quot; value=&quot;5&quot;/&gt;&lt;property id=&quot;20300&quot; value=&quot;Slide 63 - &amp;quot;Trademarks Customer Outreach&amp;quot;&quot;/&gt;&lt;property id=&quot;20307&quot; value=&quot;730&quot;/&gt;&lt;/object&gt;&lt;object type=&quot;3&quot; unique_id=&quot;16152&quot;&gt;&lt;property id=&quot;20148&quot; value=&quot;5&quot;/&gt;&lt;property id=&quot;20300&quot; value=&quot;Slide 64 - &amp;quot;Outreach audience and focus&amp;quot;&quot;/&gt;&lt;property id=&quot;20307&quot; value=&quot;731&quot;/&gt;&lt;/object&gt;&lt;object type=&quot;3&quot; unique_id=&quot;16153&quot;&gt;&lt;property id=&quot;20148&quot; value=&quot;5&quot;/&gt;&lt;property id=&quot;20300&quot; value=&quot;Slide 65 - &amp;quot;Outreach audience and focus&amp;quot;&quot;/&gt;&lt;property id=&quot;20307&quot; value=&quot;732&quot;/&gt;&lt;/object&gt;&lt;object type=&quot;3&quot; unique_id=&quot;16154&quot;&gt;&lt;property id=&quot;20148&quot; value=&quot;5&quot;/&gt;&lt;property id=&quot;20300&quot; value=&quot;Slide 66 - &amp;quot;Novice owners and practitioners&amp;quot;&quot;/&gt;&lt;property id=&quot;20307&quot; value=&quot;733&quot;/&gt;&lt;/object&gt;&lt;object type=&quot;3&quot; unique_id=&quot;16155&quot;&gt;&lt;property id=&quot;20148&quot; value=&quot;5&quot;/&gt;&lt;property id=&quot;20300&quot; value=&quot;Slide 67 - &amp;quot;Novice owners and practitioners&amp;quot;&quot;/&gt;&lt;property id=&quot;20307&quot; value=&quot;734&quot;/&gt;&lt;/object&gt;&lt;object type=&quot;3&quot; unique_id=&quot;16156&quot;&gt;&lt;property id=&quot;20148&quot; value=&quot;5&quot;/&gt;&lt;property id=&quot;20300&quot; value=&quot;Slide 68 - &amp;quot;Novice owners and practitioners&amp;quot;&quot;/&gt;&lt;property id=&quot;20307&quot; value=&quot;735&quot;/&gt;&lt;/object&gt;&lt;object type=&quot;3&quot; unique_id=&quot;16157&quot;&gt;&lt;property id=&quot;20148&quot; value=&quot;5&quot;/&gt;&lt;property id=&quot;20300&quot; value=&quot;Slide 69 - &amp;quot;Novice owners and practitioners&amp;quot;&quot;/&gt;&lt;property id=&quot;20307&quot; value=&quot;736&quot;/&gt;&lt;/object&gt;&lt;object type=&quot;3&quot; unique_id=&quot;16158&quot;&gt;&lt;property id=&quot;20148&quot; value=&quot;5&quot;/&gt;&lt;property id=&quot;20300&quot; value=&quot;Slide 70 - &amp;quot;Novice owners and practitioners&amp;quot;&quot;/&gt;&lt;property id=&quot;20307&quot; value=&quot;737&quot;/&gt;&lt;/object&gt;&lt;object type=&quot;3&quot; unique_id=&quot;16159&quot;&gt;&lt;property id=&quot;20148&quot; value=&quot;5&quot;/&gt;&lt;property id=&quot;20300&quot; value=&quot;Slide 71 - &amp;quot;Experienced practitioners&amp;quot;&quot;/&gt;&lt;property id=&quot;20307&quot; value=&quot;738&quot;/&gt;&lt;/object&gt;&lt;object type=&quot;3&quot; unique_id=&quot;16160&quot;&gt;&lt;property id=&quot;20148&quot; value=&quot;5&quot;/&gt;&lt;property id=&quot;20300&quot; value=&quot;Slide 72 - &amp;quot;Experienced practitioners&amp;quot;&quot;/&gt;&lt;property id=&quot;20307&quot; value=&quot;739&quot;/&gt;&lt;/object&gt;&lt;object type=&quot;3&quot; unique_id=&quot;16161&quot;&gt;&lt;property id=&quot;20148&quot; value=&quot;5&quot;/&gt;&lt;property id=&quot;20300&quot; value=&quot;Slide 73 - &amp;quot;Experienced practitioners&amp;quot;&quot;/&gt;&lt;property id=&quot;20307&quot; value=&quot;740&quot;/&gt;&lt;/object&gt;&lt;object type=&quot;3&quot; unique_id=&quot;16162&quot;&gt;&lt;property id=&quot;20148&quot; value=&quot;5&quot;/&gt;&lt;property id=&quot;20300&quot; value=&quot;Slide 74 - &amp;quot;Customer experience&amp;quot;&quot;/&gt;&lt;property id=&quot;20307&quot; value=&quot;741&quot;/&gt;&lt;/object&gt;&lt;object type=&quot;3&quot; unique_id=&quot;16163&quot;&gt;&lt;property id=&quot;20148&quot; value=&quot;5&quot;/&gt;&lt;property id=&quot;20300&quot; value=&quot;Slide 75 - &amp;quot;Customer experience&amp;quot;&quot;/&gt;&lt;property id=&quot;20307&quot; value=&quot;742&quot;/&gt;&lt;/object&gt;&lt;object type=&quot;3&quot; unique_id=&quot;16164&quot;&gt;&lt;property id=&quot;20148&quot; value=&quot;5&quot;/&gt;&lt;property id=&quot;20300&quot; value=&quot;Slide 76 - &amp;quot;Equity and inclusion&amp;quot;&quot;/&gt;&lt;property id=&quot;20307&quot; value=&quot;743&quot;/&gt;&lt;/object&gt;&lt;object type=&quot;3&quot; unique_id=&quot;16165&quot;&gt;&lt;property id=&quot;20148&quot; value=&quot;5&quot;/&gt;&lt;property id=&quot;20300&quot; value=&quot;Slide 77 - &amp;quot;BREAK &amp;quot;&quot;/&gt;&lt;property id=&quot;20307&quot; value=&quot;562&quot;/&gt;&lt;/object&gt;&lt;object type=&quot;3&quot; unique_id=&quot;16166&quot;&gt;&lt;property id=&quot;20148&quot; value=&quot;5&quot;/&gt;&lt;property id=&quot;20300&quot; value=&quot;Slide 78 - &amp;quot;Office of the Chief Information Officer (OCIO) update&amp;quot;&quot;/&gt;&lt;property id=&quot;20307&quot; value=&quot;724&quot;/&gt;&lt;/object&gt;&lt;object type=&quot;3&quot; unique_id=&quot;16167&quot;&gt;&lt;property id=&quot;20148&quot; value=&quot;5&quot;/&gt;&lt;property id=&quot;20300&quot; value=&quot;Slide 79 - &amp;quot;OCIO IT highlights&amp;quot;&quot;/&gt;&lt;property id=&quot;20307&quot; value=&quot;713&quot;/&gt;&lt;/object&gt;&lt;object type=&quot;3&quot; unique_id=&quot;16168&quot;&gt;&lt;property id=&quot;20148&quot; value=&quot;5&quot;/&gt;&lt;property id=&quot;20300&quot; value=&quot;Slide 80 - &amp;quot;Legislative/Governmental Affairs update&amp;quot;&quot;/&gt;&lt;property id=&quot;20307&quot; value=&quot;725&quot;/&gt;&lt;/object&gt;&lt;object type=&quot;3&quot; unique_id=&quot;16169&quot;&gt;&lt;property id=&quot;20148&quot; value=&quot;5&quot;/&gt;&lt;property id=&quot;20300&quot; value=&quot;Slide 81 - &amp;quot;Legislative Activity   117th Congress&amp;quot;&quot;/&gt;&lt;property id=&quot;20307&quot; value=&quot;762&quot;/&gt;&lt;/object&gt;&lt;object type=&quot;3&quot; unique_id=&quot;16170&quot;&gt;&lt;property id=&quot;20148&quot; value=&quot;5&quot;/&gt;&lt;property id=&quot;20300&quot; value=&quot;Slide 82 - &amp;quot;Legislative Activity  117th Congress&amp;quot;&quot;/&gt;&lt;property id=&quot;20307&quot; value=&quot;763&quot;/&gt;&lt;/object&gt;&lt;object type=&quot;3&quot; unique_id=&quot;16171&quot;&gt;&lt;property id=&quot;20148&quot; value=&quot;5&quot;/&gt;&lt;property id=&quot;20300&quot; value=&quot;Slide 83 - &amp;quot;Thank you!&amp;quot;&quot;/&gt;&lt;property id=&quot;20307&quot; value=&quot;764&quot;/&gt;&lt;/object&gt;&lt;object type=&quot;3&quot; unique_id=&quot;16172&quot;&gt;&lt;property id=&quot;20148&quot; value=&quot;5&quot;/&gt;&lt;property id=&quot;20300&quot; value=&quot;Slide 84 - &amp;quot;Office of Policy and International Affairs (OPIA) update&amp;quot;&quot;/&gt;&lt;property id=&quot;20307&quot; value=&quot;726&quot;/&gt;&lt;/object&gt;&lt;object type=&quot;3&quot; unique_id=&quot;16173&quot;&gt;&lt;property id=&quot;20148&quot; value=&quot;5&quot;/&gt;&lt;property id=&quot;20300&quot; value=&quot;Slide 85 - &amp;quot;Topics for discussion&amp;quot;&quot;/&gt;&lt;property id=&quot;20307&quot; value=&quot;777&quot;/&gt;&lt;/object&gt;&lt;object type=&quot;3&quot; unique_id=&quot;16174&quot;&gt;&lt;property id=&quot;20148&quot; value=&quot;5&quot;/&gt;&lt;property id=&quot;20300&quot; value=&quot;Slide 86 - &amp;quot;ICANN updates&amp;quot;&quot;/&gt;&lt;property id=&quot;20307&quot; value=&quot;778&quot;/&gt;&lt;/object&gt;&lt;object type=&quot;3&quot; unique_id=&quot;16175&quot;&gt;&lt;property id=&quot;20148&quot; value=&quot;5&quot;/&gt;&lt;property id=&quot;20300&quot; value=&quot;Slide 87 - &amp;quot;Update on Madrid-related developments at the World Intellectual Property Organization&amp;quot;&quot;/&gt;&lt;property id=&quot;20307&quot; value=&quot;779&quot;/&gt;&lt;/object&gt;&lt;object type=&quot;3&quot; unique_id=&quot;16176&quot;&gt;&lt;property id=&quot;20148&quot; value=&quot;5&quot;/&gt;&lt;property id=&quot;20300&quot; value=&quot;Slide 88 - &amp;quot;TM5&amp;quot;&quot;/&gt;&lt;property id=&quot;20307&quot; value=&quot;780&quot;/&gt;&lt;/object&gt;&lt;object type=&quot;3&quot; unique_id=&quot;16177&quot;&gt;&lt;property id=&quot;20148&quot; value=&quot;5&quot;/&gt;&lt;property id=&quot;20300&quot; value=&quot;Slide 89 - &amp;quot;Requests for authentication of documents&amp;quot;&quot;/&gt;&lt;property id=&quot;20307&quot; value=&quot;781&quot;/&gt;&lt;/object&gt;&lt;object type=&quot;3&quot; unique_id=&quot;16178&quot;&gt;&lt;property id=&quot;20148&quot; value=&quot;5&quot;/&gt;&lt;property id=&quot;20300&quot; value=&quot;Slide 90 - &amp;quot;OPIA training – some highlights&amp;quot;&quot;/&gt;&lt;property id=&quot;20307&quot; value=&quot;782&quot;/&gt;&lt;/object&gt;&lt;object type=&quot;3&quot; unique_id=&quot;16180&quot;&gt;&lt;property id=&quot;20148&quot; value=&quot;5&quot;/&gt;&lt;property id=&quot;20300&quot; value=&quot;Slide 91 - &amp;quot;Trademark Trial and Appeal Board (TTAB) update&amp;quot;&quot;/&gt;&lt;property id=&quot;20307&quot; value=&quot;727&quot;/&gt;&lt;/object&gt;&lt;object type=&quot;3&quot; unique_id=&quot;16181&quot;&gt;&lt;property id=&quot;20148&quot; value=&quot;5&quot;/&gt;&lt;property id=&quot;20300&quot; value=&quot;Slide 92 - &amp;quot;Moderating filings in FY20&amp;quot;&quot;/&gt;&lt;property id=&quot;20307&quot; value=&quot;765&quot;/&gt;&lt;/object&gt;&lt;object type=&quot;3&quot; unique_id=&quot;16182&quot;&gt;&lt;property id=&quot;20148&quot; value=&quot;5&quot;/&gt;&lt;property id=&quot;20300&quot; value=&quot;Slide 93 - &amp;quot;Continued moderation in FY21&amp;quot;&quot;/&gt;&lt;property id=&quot;20307&quot; value=&quot;766&quot;/&gt;&lt;/object&gt;&lt;object type=&quot;3&quot; unique_id=&quot;16183&quot;&gt;&lt;property id=&quot;20148&quot; value=&quot;5&quot;/&gt;&lt;property id=&quot;20300&quot; value=&quot;Slide 94 - &amp;quot;Pendency goals met in FY21&amp;quot;&quot;/&gt;&lt;property id=&quot;20307&quot; value=&quot;767&quot;/&gt;&lt;/object&gt;&lt;object type=&quot;3&quot; unique_id=&quot;16184&quot;&gt;&lt;property id=&quot;20148&quot; value=&quot;5&quot;/&gt;&lt;property id=&quot;20300&quot; value=&quot;Slide 95 - &amp;quot;“End to End” processing in FY21&amp;quot;&quot;/&gt;&lt;property id=&quot;20307&quot; value=&quot;768&quot;/&gt;&lt;/object&gt;&lt;object type=&quot;3&quot; unique_id=&quot;16185&quot;&gt;&lt;property id=&quot;20148&quot; value=&quot;5&quot;/&gt;&lt;property id=&quot;20300&quot; value=&quot;Slide 96 - &amp;quot;Pretrial Conference pilot&amp;quot;&quot;/&gt;&lt;property id=&quot;20307&quot; value=&quot;769&quot;/&gt;&lt;/object&gt;&lt;object type=&quot;3&quot; unique_id=&quot;16186&quot;&gt;&lt;property id=&quot;20148&quot; value=&quot;5&quot;/&gt;&lt;property id=&quot;20300&quot; value=&quot;Slide 97 - &amp;quot;Pretrial conference pilot&amp;quot;&quot;/&gt;&lt;property id=&quot;20307&quot; value=&quot;770&quot;/&gt;&lt;/object&gt;&lt;object type=&quot;3&quot; unique_id=&quot;16187&quot;&gt;&lt;property id=&quot;20148&quot; value=&quot;5&quot;/&gt;&lt;property id=&quot;20300&quot; value=&quot;Slide 98 - &amp;quot;Benefits&amp;quot;&quot;/&gt;&lt;property id=&quot;20307&quot; value=&quot;771&quot;/&gt;&lt;/object&gt;&lt;object type=&quot;3&quot; unique_id=&quot;16188&quot;&gt;&lt;property id=&quot;20148&quot; value=&quot;5&quot;/&gt;&lt;property id=&quot;20300&quot; value=&quot;Slide 99 - &amp;quot;Recommendations&amp;quot;&quot;/&gt;&lt;property id=&quot;20307&quot; value=&quot;772&quot;/&gt;&lt;/object&gt;&lt;object type=&quot;3&quot; unique_id=&quot;16189&quot;&gt;&lt;property id=&quot;20148&quot; value=&quot;5&quot;/&gt;&lt;property id=&quot;20300&quot; value=&quot;Slide 100 - &amp;quot;Recommendations&amp;quot;&quot;/&gt;&lt;property id=&quot;20307&quot; value=&quot;773&quot;/&gt;&lt;/object&gt;&lt;object type=&quot;3&quot; unique_id=&quot;16190&quot;&gt;&lt;property id=&quot;20148&quot; value=&quot;5&quot;/&gt;&lt;property id=&quot;20300&quot; value=&quot;Slide 101 - &amp;quot;Recommendations&amp;quot;&quot;/&gt;&lt;property id=&quot;20307&quot; value=&quot;774&quot;/&gt;&lt;/object&gt;&lt;object type=&quot;3&quot; unique_id=&quot;16191&quot;&gt;&lt;property id=&quot;20148&quot; value=&quot;5&quot;/&gt;&lt;property id=&quot;20300&quot; value=&quot;Slide 102 - &amp;quot;Recommendations&amp;quot;&quot;/&gt;&lt;property id=&quot;20307&quot; value=&quot;775&quot;/&gt;&lt;/object&gt;&lt;object type=&quot;3&quot; unique_id=&quot;16192&quot;&gt;&lt;property id=&quot;20148&quot; value=&quot;5&quot;/&gt;&lt;property id=&quot;20300&quot; value=&quot;Slide 103 - &amp;quot;Input needed&amp;quot;&quot;/&gt;&lt;property id=&quot;20307&quot; value=&quot;776&quot;/&gt;&lt;/object&gt;&lt;object type=&quot;3&quot; unique_id=&quot;16193&quot;&gt;&lt;property id=&quot;20148&quot; value=&quot;5&quot;/&gt;&lt;property id=&quot;20300&quot; value=&quot;Slide 104 - &amp;quot;Public comments &amp;amp; adjournment&amp;quot;&quot;/&gt;&lt;property id=&quot;20307&quot; value=&quot;744&quot;/&gt;&lt;/object&gt;&lt;/object&gt;&lt;object type=&quot;8&quot; unique_id=&quot;1010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4B8C5B36C5F498CAD675D6F4D02FE" ma:contentTypeVersion="11" ma:contentTypeDescription="Create a new document." ma:contentTypeScope="" ma:versionID="f95e90c6e693d32921b2f278c5c78952">
  <xsd:schema xmlns:xsd="http://www.w3.org/2001/XMLSchema" xmlns:xs="http://www.w3.org/2001/XMLSchema" xmlns:p="http://schemas.microsoft.com/office/2006/metadata/properties" xmlns:ns3="c1914182-5dd0-42d0-9bf9-fa9c42eac4e5" xmlns:ns4="94b4c645-0522-4a51-906e-a10bc2da41b1" targetNamespace="http://schemas.microsoft.com/office/2006/metadata/properties" ma:root="true" ma:fieldsID="2d251241ee4025f7fd7d9ec7ae662f7a" ns3:_="" ns4:_="">
    <xsd:import namespace="c1914182-5dd0-42d0-9bf9-fa9c42eac4e5"/>
    <xsd:import namespace="94b4c645-0522-4a51-906e-a10bc2da41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4182-5dd0-42d0-9bf9-fa9c42ea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4c645-0522-4a51-906e-a10bc2da41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1E5C3-0D98-4CF3-944C-0FC27CC4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4182-5dd0-42d0-9bf9-fa9c42eac4e5"/>
    <ds:schemaRef ds:uri="94b4c645-0522-4a51-906e-a10bc2da4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1E9AA-B2EC-4B64-8FCB-9E117DA337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914182-5dd0-42d0-9bf9-fa9c42eac4e5"/>
    <ds:schemaRef ds:uri="http://purl.org/dc/elements/1.1/"/>
    <ds:schemaRef ds:uri="http://schemas.microsoft.com/office/2006/metadata/properties"/>
    <ds:schemaRef ds:uri="94b4c645-0522-4a51-906e-a10bc2da41b1"/>
    <ds:schemaRef ds:uri="http://www.w3.org/XML/1998/namespace"/>
  </ds:schemaRefs>
</ds:datastoreItem>
</file>

<file path=customXml/itemProps3.xml><?xml version="1.0" encoding="utf-8"?>
<ds:datastoreItem xmlns:ds="http://schemas.openxmlformats.org/officeDocument/2006/customXml" ds:itemID="{DCC739E9-ACA5-4C1C-80AD-7AC460DBD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TotalTime>
  <Words>715</Words>
  <Application>Microsoft Office PowerPoint</Application>
  <PresentationFormat>Custom</PresentationFormat>
  <Paragraphs>60</Paragraphs>
  <Slides>8</Slides>
  <Notes>8</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Brand master navy</vt:lpstr>
      <vt:lpstr>Brand master navy no logo</vt:lpstr>
      <vt:lpstr>1_Brand master navy</vt:lpstr>
      <vt:lpstr>1_Brand master navy no logo</vt:lpstr>
      <vt:lpstr>2_Brand master navy</vt:lpstr>
      <vt:lpstr>2_Brand master navy no logo</vt:lpstr>
      <vt:lpstr>1_Brand master navy</vt:lpstr>
      <vt:lpstr>Trademarks financial management update</vt:lpstr>
      <vt:lpstr>Agenda</vt:lpstr>
      <vt:lpstr>FY 2022 trademark funding - outlook</vt:lpstr>
      <vt:lpstr>FY 2022 status: revenue and spending</vt:lpstr>
      <vt:lpstr>FY 2022 trademark revenue</vt:lpstr>
      <vt:lpstr>Trademark operating reserve Operating reserve balance is $247M, $127M above minimum levels</vt:lpstr>
      <vt:lpstr>On the horizon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TPAC Public Presentation 2020-10-30 Full 508</dc:title>
  <dc:creator>Wilkins, Jo Ann</dc:creator>
  <cp:keywords>TPAC</cp:keywords>
  <cp:lastModifiedBy>Grammatica Fletcher, Mickey</cp:lastModifiedBy>
  <cp:revision>6</cp:revision>
  <cp:lastPrinted>2021-05-14T15:21:54Z</cp:lastPrinted>
  <dcterms:created xsi:type="dcterms:W3CDTF">2020-10-20T03:52:06Z</dcterms:created>
  <dcterms:modified xsi:type="dcterms:W3CDTF">2022-08-05T18:25:46Z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2020-10-20T00:00:00Z</vt:filetime>
  </property>
  <property fmtid="{D5CDD505-2E9C-101B-9397-08002B2CF9AE}" pid="5" name="ContentTypeId">
    <vt:lpwstr>0x01010002E4B8C5B36C5F498CAD675D6F4D02FE</vt:lpwstr>
  </property>
</Properties>
</file>